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handoutMasterIdLst>
    <p:handoutMasterId r:id="rId28"/>
  </p:handoutMasterIdLst>
  <p:sldIdLst>
    <p:sldId id="256" r:id="rId2"/>
    <p:sldId id="286" r:id="rId3"/>
    <p:sldId id="257" r:id="rId4"/>
    <p:sldId id="259" r:id="rId5"/>
    <p:sldId id="262" r:id="rId6"/>
    <p:sldId id="263" r:id="rId7"/>
    <p:sldId id="261" r:id="rId8"/>
    <p:sldId id="260" r:id="rId9"/>
    <p:sldId id="264" r:id="rId10"/>
    <p:sldId id="265" r:id="rId11"/>
    <p:sldId id="266" r:id="rId12"/>
    <p:sldId id="267" r:id="rId13"/>
    <p:sldId id="268" r:id="rId14"/>
    <p:sldId id="284" r:id="rId15"/>
    <p:sldId id="285" r:id="rId16"/>
    <p:sldId id="279" r:id="rId17"/>
    <p:sldId id="269" r:id="rId18"/>
    <p:sldId id="270" r:id="rId19"/>
    <p:sldId id="271" r:id="rId20"/>
    <p:sldId id="275" r:id="rId21"/>
    <p:sldId id="272" r:id="rId22"/>
    <p:sldId id="276" r:id="rId23"/>
    <p:sldId id="277" r:id="rId24"/>
    <p:sldId id="274" r:id="rId25"/>
    <p:sldId id="273" r:id="rId26"/>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71" autoAdjust="0"/>
  </p:normalViewPr>
  <p:slideViewPr>
    <p:cSldViewPr snapToGrid="0">
      <p:cViewPr varScale="1">
        <p:scale>
          <a:sx n="86" d="100"/>
          <a:sy n="86" d="100"/>
        </p:scale>
        <p:origin x="48" y="171"/>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9" d="100"/>
          <a:sy n="69" d="100"/>
        </p:scale>
        <p:origin x="2568" y="5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DC3297-A327-4115-9788-F711A8685C07}"/>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43BCA3-144B-4A7C-B3C1-E920ABBFBEF0}"/>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1303606E-E46D-47DD-B689-03ED30550FBC}" type="datetimeFigureOut">
              <a:rPr lang="en-US" smtClean="0"/>
              <a:t>6/28/2019</a:t>
            </a:fld>
            <a:endParaRPr lang="en-US" dirty="0"/>
          </a:p>
        </p:txBody>
      </p:sp>
      <p:sp>
        <p:nvSpPr>
          <p:cNvPr id="4" name="Footer Placeholder 3">
            <a:extLst>
              <a:ext uri="{FF2B5EF4-FFF2-40B4-BE49-F238E27FC236}">
                <a16:creationId xmlns:a16="http://schemas.microsoft.com/office/drawing/2014/main" id="{A1769DBB-D790-48AC-86AC-09F4A6F6F412}"/>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33399D6-2F05-4727-A861-160306412BFD}"/>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C597E64D-85DA-40C2-99EE-5E02F3B03503}" type="slidenum">
              <a:rPr lang="en-US" smtClean="0"/>
              <a:t>‹#›</a:t>
            </a:fld>
            <a:endParaRPr lang="en-US" dirty="0"/>
          </a:p>
        </p:txBody>
      </p:sp>
    </p:spTree>
    <p:extLst>
      <p:ext uri="{BB962C8B-B14F-4D97-AF65-F5344CB8AC3E}">
        <p14:creationId xmlns:p14="http://schemas.microsoft.com/office/powerpoint/2010/main" val="76377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74E988A7-39B1-41FA-9D67-657FFD159EC1}" type="datetimeFigureOut">
              <a:rPr lang="en-US" smtClean="0"/>
              <a:t>6/28/2019</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F5E5A6C9-4187-4187-9B35-03C45FCAD8AB}" type="slidenum">
              <a:rPr lang="en-US" smtClean="0"/>
              <a:t>‹#›</a:t>
            </a:fld>
            <a:endParaRPr lang="en-US" dirty="0"/>
          </a:p>
        </p:txBody>
      </p:sp>
    </p:spTree>
    <p:extLst>
      <p:ext uri="{BB962C8B-B14F-4D97-AF65-F5344CB8AC3E}">
        <p14:creationId xmlns:p14="http://schemas.microsoft.com/office/powerpoint/2010/main" val="1491488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E5A6C9-4187-4187-9B35-03C45FCAD8AB}" type="slidenum">
              <a:rPr lang="en-US" smtClean="0"/>
              <a:t>1</a:t>
            </a:fld>
            <a:endParaRPr lang="en-US" dirty="0"/>
          </a:p>
        </p:txBody>
      </p:sp>
    </p:spTree>
    <p:extLst>
      <p:ext uri="{BB962C8B-B14F-4D97-AF65-F5344CB8AC3E}">
        <p14:creationId xmlns:p14="http://schemas.microsoft.com/office/powerpoint/2010/main" val="3159933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E5A6C9-4187-4187-9B35-03C45FCAD8AB}" type="slidenum">
              <a:rPr lang="en-US" smtClean="0"/>
              <a:t>11</a:t>
            </a:fld>
            <a:endParaRPr lang="en-US" dirty="0"/>
          </a:p>
        </p:txBody>
      </p:sp>
    </p:spTree>
    <p:extLst>
      <p:ext uri="{BB962C8B-B14F-4D97-AF65-F5344CB8AC3E}">
        <p14:creationId xmlns:p14="http://schemas.microsoft.com/office/powerpoint/2010/main" val="4122739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E5A6C9-4187-4187-9B35-03C45FCAD8AB}" type="slidenum">
              <a:rPr lang="en-US" smtClean="0"/>
              <a:t>12</a:t>
            </a:fld>
            <a:endParaRPr lang="en-US" dirty="0"/>
          </a:p>
        </p:txBody>
      </p:sp>
    </p:spTree>
    <p:extLst>
      <p:ext uri="{BB962C8B-B14F-4D97-AF65-F5344CB8AC3E}">
        <p14:creationId xmlns:p14="http://schemas.microsoft.com/office/powerpoint/2010/main" val="2180889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GETTING A CORE GROUP</a:t>
            </a:r>
          </a:p>
          <a:p>
            <a:pPr lvl="1"/>
            <a:r>
              <a:rPr lang="en-US" dirty="0"/>
              <a:t>SOME ONE OR SOME PERSONS NEED TO BECOME KNOWLEDGABLE</a:t>
            </a:r>
          </a:p>
          <a:p>
            <a:pPr marL="1118968" lvl="2" indent="-176679">
              <a:buFont typeface="Arial" panose="020B0604020202020204" pitchFamily="34" charset="0"/>
              <a:buChar char="•"/>
            </a:pPr>
            <a:r>
              <a:rPr lang="en-US" dirty="0"/>
              <a:t>FINDING WAYS TO CONDUCT CONGREGATIONAL TRAINING AND INSTRUCTION AT PRICES YOU CAN AFFFORD</a:t>
            </a:r>
          </a:p>
          <a:p>
            <a:pPr marL="1118968" lvl="2" indent="-176679">
              <a:buFont typeface="Arial" panose="020B0604020202020204" pitchFamily="34" charset="0"/>
              <a:buChar char="•"/>
            </a:pPr>
            <a:r>
              <a:rPr lang="en-US" dirty="0"/>
              <a:t>THERE IS GREAT INFORMATION ON THE WEBSITE, BUT YOU WILL NEED TO WATCH THE VIDEO’S (IN THEIR ENTIREITY) AND TAKE NOTES</a:t>
            </a:r>
          </a:p>
          <a:p>
            <a:pPr marL="1118968" lvl="2" indent="-176679">
              <a:buFont typeface="Arial" panose="020B0604020202020204" pitchFamily="34" charset="0"/>
              <a:buChar char="•"/>
            </a:pPr>
            <a:r>
              <a:rPr lang="en-US" dirty="0"/>
              <a:t>ATTEND A MARY PARMER WORKSHOP WITH ONE OR MORE PARISHIONERS</a:t>
            </a:r>
          </a:p>
          <a:p>
            <a:pPr marL="1118968" lvl="2" indent="-176679">
              <a:buFont typeface="Arial" panose="020B0604020202020204" pitchFamily="34" charset="0"/>
              <a:buChar char="•"/>
            </a:pPr>
            <a:r>
              <a:rPr lang="en-US" dirty="0"/>
              <a:t>SEND GROUP TO SUMMIT</a:t>
            </a:r>
          </a:p>
          <a:p>
            <a:pPr marL="176679" indent="-176679">
              <a:buFont typeface="Arial" panose="020B0604020202020204" pitchFamily="34" charset="0"/>
              <a:buChar char="•"/>
            </a:pPr>
            <a:r>
              <a:rPr lang="en-US" dirty="0"/>
              <a:t>TRACKING SYSTEM-REQUIRES A DATABASE PROGRAM-EXCEL IS OKAY FOR A START BUT DOES NOT SUFFICIENT FLEXIBILITY TO KEEP UP WITH NEWCOMERS PROPERLY</a:t>
            </a:r>
          </a:p>
          <a:p>
            <a:pPr marL="176679" indent="-176679">
              <a:buFont typeface="Arial" panose="020B0604020202020204" pitchFamily="34" charset="0"/>
              <a:buChar char="•"/>
            </a:pPr>
            <a:r>
              <a:rPr lang="en-US" dirty="0"/>
              <a:t>BECOMING INTENTIONAL ABOUT ALL ASPECTS OF IWC IS THE KEY TO BEING SUCCESSFUL.  ANY WAY YOU CAN ACCOMPLISH THIS IS OKAY</a:t>
            </a:r>
          </a:p>
        </p:txBody>
      </p:sp>
      <p:sp>
        <p:nvSpPr>
          <p:cNvPr id="4" name="Slide Number Placeholder 3"/>
          <p:cNvSpPr>
            <a:spLocks noGrp="1"/>
          </p:cNvSpPr>
          <p:nvPr>
            <p:ph type="sldNum" sz="quarter" idx="5"/>
          </p:nvPr>
        </p:nvSpPr>
        <p:spPr/>
        <p:txBody>
          <a:bodyPr/>
          <a:lstStyle/>
          <a:p>
            <a:fld id="{F5E5A6C9-4187-4187-9B35-03C45FCAD8AB}" type="slidenum">
              <a:rPr lang="en-US" smtClean="0"/>
              <a:t>13</a:t>
            </a:fld>
            <a:endParaRPr lang="en-US" dirty="0"/>
          </a:p>
        </p:txBody>
      </p:sp>
    </p:spTree>
    <p:extLst>
      <p:ext uri="{BB962C8B-B14F-4D97-AF65-F5344CB8AC3E}">
        <p14:creationId xmlns:p14="http://schemas.microsoft.com/office/powerpoint/2010/main" val="2826170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E5A6C9-4187-4187-9B35-03C45FCAD8AB}" type="slidenum">
              <a:rPr lang="en-US" smtClean="0"/>
              <a:t>16</a:t>
            </a:fld>
            <a:endParaRPr lang="en-US" dirty="0"/>
          </a:p>
        </p:txBody>
      </p:sp>
    </p:spTree>
    <p:extLst>
      <p:ext uri="{BB962C8B-B14F-4D97-AF65-F5344CB8AC3E}">
        <p14:creationId xmlns:p14="http://schemas.microsoft.com/office/powerpoint/2010/main" val="926047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E5A6C9-4187-4187-9B35-03C45FCAD8AB}" type="slidenum">
              <a:rPr lang="en-US" smtClean="0"/>
              <a:t>17</a:t>
            </a:fld>
            <a:endParaRPr lang="en-US" dirty="0"/>
          </a:p>
        </p:txBody>
      </p:sp>
    </p:spTree>
    <p:extLst>
      <p:ext uri="{BB962C8B-B14F-4D97-AF65-F5344CB8AC3E}">
        <p14:creationId xmlns:p14="http://schemas.microsoft.com/office/powerpoint/2010/main" val="4222275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E5A6C9-4187-4187-9B35-03C45FCAD8AB}" type="slidenum">
              <a:rPr lang="en-US" smtClean="0"/>
              <a:t>18</a:t>
            </a:fld>
            <a:endParaRPr lang="en-US" dirty="0"/>
          </a:p>
        </p:txBody>
      </p:sp>
    </p:spTree>
    <p:extLst>
      <p:ext uri="{BB962C8B-B14F-4D97-AF65-F5344CB8AC3E}">
        <p14:creationId xmlns:p14="http://schemas.microsoft.com/office/powerpoint/2010/main" val="2904727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E5A6C9-4187-4187-9B35-03C45FCAD8AB}" type="slidenum">
              <a:rPr lang="en-US" smtClean="0"/>
              <a:t>19</a:t>
            </a:fld>
            <a:endParaRPr lang="en-US" dirty="0"/>
          </a:p>
        </p:txBody>
      </p:sp>
    </p:spTree>
    <p:extLst>
      <p:ext uri="{BB962C8B-B14F-4D97-AF65-F5344CB8AC3E}">
        <p14:creationId xmlns:p14="http://schemas.microsoft.com/office/powerpoint/2010/main" val="2847156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E5A6C9-4187-4187-9B35-03C45FCAD8AB}" type="slidenum">
              <a:rPr lang="en-US" smtClean="0"/>
              <a:t>20</a:t>
            </a:fld>
            <a:endParaRPr lang="en-US" dirty="0"/>
          </a:p>
        </p:txBody>
      </p:sp>
    </p:spTree>
    <p:extLst>
      <p:ext uri="{BB962C8B-B14F-4D97-AF65-F5344CB8AC3E}">
        <p14:creationId xmlns:p14="http://schemas.microsoft.com/office/powerpoint/2010/main" val="4249596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E5A6C9-4187-4187-9B35-03C45FCAD8AB}" type="slidenum">
              <a:rPr lang="en-US" smtClean="0"/>
              <a:t>21</a:t>
            </a:fld>
            <a:endParaRPr lang="en-US" dirty="0"/>
          </a:p>
        </p:txBody>
      </p:sp>
    </p:spTree>
    <p:extLst>
      <p:ext uri="{BB962C8B-B14F-4D97-AF65-F5344CB8AC3E}">
        <p14:creationId xmlns:p14="http://schemas.microsoft.com/office/powerpoint/2010/main" val="926218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E5A6C9-4187-4187-9B35-03C45FCAD8AB}" type="slidenum">
              <a:rPr lang="en-US" smtClean="0"/>
              <a:t>22</a:t>
            </a:fld>
            <a:endParaRPr lang="en-US" dirty="0"/>
          </a:p>
        </p:txBody>
      </p:sp>
    </p:spTree>
    <p:extLst>
      <p:ext uri="{BB962C8B-B14F-4D97-AF65-F5344CB8AC3E}">
        <p14:creationId xmlns:p14="http://schemas.microsoft.com/office/powerpoint/2010/main" val="3681030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E5A6C9-4187-4187-9B35-03C45FCAD8AB}" type="slidenum">
              <a:rPr lang="en-US" smtClean="0"/>
              <a:t>3</a:t>
            </a:fld>
            <a:endParaRPr lang="en-US" dirty="0"/>
          </a:p>
        </p:txBody>
      </p:sp>
    </p:spTree>
    <p:extLst>
      <p:ext uri="{BB962C8B-B14F-4D97-AF65-F5344CB8AC3E}">
        <p14:creationId xmlns:p14="http://schemas.microsoft.com/office/powerpoint/2010/main" val="1059287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 PARMER’S SON WAS LIVING IN PARKERSBURG AT THE TIME.  WE CORRECTLY GUESSED THAT MARY WOULD WANT TO COME SEE HER GRANDSON AT SOME POINT.</a:t>
            </a:r>
          </a:p>
          <a:p>
            <a:endParaRPr lang="en-US" dirty="0"/>
          </a:p>
          <a:p>
            <a:r>
              <a:rPr lang="en-US" dirty="0"/>
              <a:t>WHILE SHE WAS HERE SHE MET WITH RECTOR AND VESTRY AND POINTED US TOWARDS THE WORKSHOP.D</a:t>
            </a:r>
          </a:p>
          <a:p>
            <a:endParaRPr lang="en-US" dirty="0"/>
          </a:p>
          <a:p>
            <a:r>
              <a:rPr lang="en-US" dirty="0"/>
              <a:t>WE WERE SUCCESSFUL IN HAVING THE DIOCESAN EVANGELISM COMMITTEE PAY THE WORKSHOP FEE AND WE ACTED AS THE HOST CHURCH</a:t>
            </a:r>
          </a:p>
        </p:txBody>
      </p:sp>
      <p:sp>
        <p:nvSpPr>
          <p:cNvPr id="4" name="Slide Number Placeholder 3"/>
          <p:cNvSpPr>
            <a:spLocks noGrp="1"/>
          </p:cNvSpPr>
          <p:nvPr>
            <p:ph type="sldNum" sz="quarter" idx="5"/>
          </p:nvPr>
        </p:nvSpPr>
        <p:spPr/>
        <p:txBody>
          <a:bodyPr/>
          <a:lstStyle/>
          <a:p>
            <a:fld id="{F5E5A6C9-4187-4187-9B35-03C45FCAD8AB}" type="slidenum">
              <a:rPr lang="en-US" smtClean="0"/>
              <a:t>23</a:t>
            </a:fld>
            <a:endParaRPr lang="en-US" dirty="0"/>
          </a:p>
        </p:txBody>
      </p:sp>
    </p:spTree>
    <p:extLst>
      <p:ext uri="{BB962C8B-B14F-4D97-AF65-F5344CB8AC3E}">
        <p14:creationId xmlns:p14="http://schemas.microsoft.com/office/powerpoint/2010/main" val="3372116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E5A6C9-4187-4187-9B35-03C45FCAD8AB}" type="slidenum">
              <a:rPr lang="en-US" smtClean="0"/>
              <a:t>24</a:t>
            </a:fld>
            <a:endParaRPr lang="en-US" dirty="0"/>
          </a:p>
        </p:txBody>
      </p:sp>
    </p:spTree>
    <p:extLst>
      <p:ext uri="{BB962C8B-B14F-4D97-AF65-F5344CB8AC3E}">
        <p14:creationId xmlns:p14="http://schemas.microsoft.com/office/powerpoint/2010/main" val="1810303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E5A6C9-4187-4187-9B35-03C45FCAD8AB}" type="slidenum">
              <a:rPr lang="en-US" smtClean="0"/>
              <a:t>25</a:t>
            </a:fld>
            <a:endParaRPr lang="en-US" dirty="0"/>
          </a:p>
        </p:txBody>
      </p:sp>
    </p:spTree>
    <p:extLst>
      <p:ext uri="{BB962C8B-B14F-4D97-AF65-F5344CB8AC3E}">
        <p14:creationId xmlns:p14="http://schemas.microsoft.com/office/powerpoint/2010/main" val="2010143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E5A6C9-4187-4187-9B35-03C45FCAD8AB}" type="slidenum">
              <a:rPr lang="en-US" smtClean="0"/>
              <a:t>4</a:t>
            </a:fld>
            <a:endParaRPr lang="en-US" dirty="0"/>
          </a:p>
        </p:txBody>
      </p:sp>
    </p:spTree>
    <p:extLst>
      <p:ext uri="{BB962C8B-B14F-4D97-AF65-F5344CB8AC3E}">
        <p14:creationId xmlns:p14="http://schemas.microsoft.com/office/powerpoint/2010/main" val="1676349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E5A6C9-4187-4187-9B35-03C45FCAD8AB}" type="slidenum">
              <a:rPr lang="en-US" smtClean="0"/>
              <a:t>5</a:t>
            </a:fld>
            <a:endParaRPr lang="en-US" dirty="0"/>
          </a:p>
        </p:txBody>
      </p:sp>
    </p:spTree>
    <p:extLst>
      <p:ext uri="{BB962C8B-B14F-4D97-AF65-F5344CB8AC3E}">
        <p14:creationId xmlns:p14="http://schemas.microsoft.com/office/powerpoint/2010/main" val="2159247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E5A6C9-4187-4187-9B35-03C45FCAD8AB}" type="slidenum">
              <a:rPr lang="en-US" smtClean="0"/>
              <a:t>6</a:t>
            </a:fld>
            <a:endParaRPr lang="en-US" dirty="0"/>
          </a:p>
        </p:txBody>
      </p:sp>
    </p:spTree>
    <p:extLst>
      <p:ext uri="{BB962C8B-B14F-4D97-AF65-F5344CB8AC3E}">
        <p14:creationId xmlns:p14="http://schemas.microsoft.com/office/powerpoint/2010/main" val="2570945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E5A6C9-4187-4187-9B35-03C45FCAD8AB}" type="slidenum">
              <a:rPr lang="en-US" smtClean="0"/>
              <a:t>7</a:t>
            </a:fld>
            <a:endParaRPr lang="en-US" dirty="0"/>
          </a:p>
        </p:txBody>
      </p:sp>
    </p:spTree>
    <p:extLst>
      <p:ext uri="{BB962C8B-B14F-4D97-AF65-F5344CB8AC3E}">
        <p14:creationId xmlns:p14="http://schemas.microsoft.com/office/powerpoint/2010/main" val="2081159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E5A6C9-4187-4187-9B35-03C45FCAD8AB}" type="slidenum">
              <a:rPr lang="en-US" smtClean="0"/>
              <a:t>8</a:t>
            </a:fld>
            <a:endParaRPr lang="en-US" dirty="0"/>
          </a:p>
        </p:txBody>
      </p:sp>
    </p:spTree>
    <p:extLst>
      <p:ext uri="{BB962C8B-B14F-4D97-AF65-F5344CB8AC3E}">
        <p14:creationId xmlns:p14="http://schemas.microsoft.com/office/powerpoint/2010/main" val="2816007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E5A6C9-4187-4187-9B35-03C45FCAD8AB}" type="slidenum">
              <a:rPr lang="en-US" smtClean="0"/>
              <a:t>9</a:t>
            </a:fld>
            <a:endParaRPr lang="en-US" dirty="0"/>
          </a:p>
        </p:txBody>
      </p:sp>
    </p:spTree>
    <p:extLst>
      <p:ext uri="{BB962C8B-B14F-4D97-AF65-F5344CB8AC3E}">
        <p14:creationId xmlns:p14="http://schemas.microsoft.com/office/powerpoint/2010/main" val="3642463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E5A6C9-4187-4187-9B35-03C45FCAD8AB}" type="slidenum">
              <a:rPr lang="en-US" smtClean="0"/>
              <a:t>10</a:t>
            </a:fld>
            <a:endParaRPr lang="en-US" dirty="0"/>
          </a:p>
        </p:txBody>
      </p:sp>
    </p:spTree>
    <p:extLst>
      <p:ext uri="{BB962C8B-B14F-4D97-AF65-F5344CB8AC3E}">
        <p14:creationId xmlns:p14="http://schemas.microsoft.com/office/powerpoint/2010/main" val="440279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07067" y="2404534"/>
            <a:ext cx="7766936" cy="1646302"/>
          </a:xfrm>
        </p:spPr>
        <p:txBody>
          <a:bodyPr anchor="b">
            <a:noAutofit/>
          </a:bodyPr>
          <a:lstStyle>
            <a:lvl1pPr algn="ctr">
              <a:defRPr sz="5400">
                <a:solidFill>
                  <a:schemeClr val="accent1"/>
                </a:solidFill>
              </a:defRPr>
            </a:lvl1pPr>
          </a:lstStyle>
          <a:p>
            <a:r>
              <a:rPr lang="en-US" dirty="0"/>
              <a:t>INVITE WELCOME CONNECT IN SMALL CHURCHES</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6/28/2019</a:t>
            </a:fld>
            <a:endParaRPr lang="en-US" dirty="0"/>
          </a:p>
        </p:txBody>
      </p:sp>
      <p:sp>
        <p:nvSpPr>
          <p:cNvPr id="5" name="Footer Placeholder 4"/>
          <p:cNvSpPr>
            <a:spLocks noGrp="1"/>
          </p:cNvSpPr>
          <p:nvPr>
            <p:ph type="ftr" sz="quarter" idx="11"/>
          </p:nvPr>
        </p:nvSpPr>
        <p:spPr>
          <a:xfrm>
            <a:off x="3685308" y="6041362"/>
            <a:ext cx="3289637"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18" name="Picture 17" descr="Invite Welcome Connect">
            <a:extLst>
              <a:ext uri="{FF2B5EF4-FFF2-40B4-BE49-F238E27FC236}">
                <a16:creationId xmlns:a16="http://schemas.microsoft.com/office/drawing/2014/main" id="{3ACFCB80-E4CB-4A68-8F4A-722853091BA6}"/>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164" y="5602778"/>
            <a:ext cx="1427903" cy="116928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6/28/2019</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6/28/2019</a:t>
            </a:fld>
            <a:endParaRPr lang="en-US" dirty="0"/>
          </a:p>
        </p:txBody>
      </p:sp>
      <p:sp>
        <p:nvSpPr>
          <p:cNvPr id="5" name="Footer Placeholder 4"/>
          <p:cNvSpPr>
            <a:spLocks noGrp="1"/>
          </p:cNvSpPr>
          <p:nvPr>
            <p:ph type="ftr" sz="quarter" idx="11"/>
          </p:nvPr>
        </p:nvSpPr>
        <p:spPr>
          <a:xfrm>
            <a:off x="3685308" y="6041362"/>
            <a:ext cx="3289637"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18" name="Picture 17" descr="Invite Welcome Connect">
            <a:extLst>
              <a:ext uri="{FF2B5EF4-FFF2-40B4-BE49-F238E27FC236}">
                <a16:creationId xmlns:a16="http://schemas.microsoft.com/office/drawing/2014/main" id="{3ACFCB80-E4CB-4A68-8F4A-722853091BA6}"/>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164" y="5602778"/>
            <a:ext cx="1427903" cy="1169284"/>
          </a:xfrm>
          <a:prstGeom prst="rect">
            <a:avLst/>
          </a:prstGeom>
          <a:noFill/>
          <a:ln>
            <a:noFill/>
          </a:ln>
        </p:spPr>
      </p:pic>
    </p:spTree>
    <p:extLst>
      <p:ext uri="{BB962C8B-B14F-4D97-AF65-F5344CB8AC3E}">
        <p14:creationId xmlns:p14="http://schemas.microsoft.com/office/powerpoint/2010/main" val="2824238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6/28/2019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9" r:id="rId2"/>
    <p:sldLayoutId id="2147483665" r:id="rId3"/>
    <p:sldLayoutId id="2147483651" r:id="rId4"/>
    <p:sldLayoutId id="2147483666" r:id="rId5"/>
    <p:sldLayoutId id="2147483653" r:id="rId6"/>
    <p:sldLayoutId id="2147483654" r:id="rId7"/>
    <p:sldLayoutId id="2147483655" r:id="rId8"/>
    <p:sldLayoutId id="2147483667" r:id="rId9"/>
    <p:sldLayoutId id="2147483657" r:id="rId10"/>
    <p:sldLayoutId id="2147483660" r:id="rId11"/>
    <p:sldLayoutId id="2147483661" r:id="rId12"/>
    <p:sldLayoutId id="2147483662" r:id="rId13"/>
    <p:sldLayoutId id="2147483663" r:id="rId14"/>
    <p:sldLayoutId id="2147483664" r:id="rId15"/>
    <p:sldLayoutId id="2147483668" r:id="rId16"/>
    <p:sldLayoutId id="2147483659"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sharingfaithdinners.com/"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CC606-7B4F-44BB-9A5E-7351AF7AF8F8}"/>
              </a:ext>
            </a:extLst>
          </p:cNvPr>
          <p:cNvSpPr>
            <a:spLocks noGrp="1"/>
          </p:cNvSpPr>
          <p:nvPr>
            <p:ph type="ctrTitle"/>
          </p:nvPr>
        </p:nvSpPr>
        <p:spPr>
          <a:xfrm>
            <a:off x="1507066" y="526497"/>
            <a:ext cx="9114041" cy="1646302"/>
          </a:xfrm>
        </p:spPr>
        <p:txBody>
          <a:bodyPr/>
          <a:lstStyle/>
          <a:p>
            <a:pPr algn="ctr"/>
            <a:r>
              <a:rPr lang="en-US" sz="4400" dirty="0">
                <a:solidFill>
                  <a:schemeClr val="accent6">
                    <a:lumMod val="50000"/>
                  </a:schemeClr>
                </a:solidFill>
              </a:rPr>
              <a:t>INVITE WELCOME CONNECT IN SMALL CHURCHES</a:t>
            </a:r>
          </a:p>
        </p:txBody>
      </p:sp>
    </p:spTree>
    <p:extLst>
      <p:ext uri="{BB962C8B-B14F-4D97-AF65-F5344CB8AC3E}">
        <p14:creationId xmlns:p14="http://schemas.microsoft.com/office/powerpoint/2010/main" val="934729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17F55-AC6E-442C-B023-3A96E0948FCE}"/>
              </a:ext>
            </a:extLst>
          </p:cNvPr>
          <p:cNvSpPr>
            <a:spLocks noGrp="1"/>
          </p:cNvSpPr>
          <p:nvPr>
            <p:ph type="title"/>
          </p:nvPr>
        </p:nvSpPr>
        <p:spPr/>
        <p:txBody>
          <a:bodyPr/>
          <a:lstStyle/>
          <a:p>
            <a:r>
              <a:rPr lang="en-US" dirty="0"/>
              <a:t>ELEMENTS OF SUCCESS</a:t>
            </a:r>
            <a:br>
              <a:rPr lang="en-US" dirty="0"/>
            </a:br>
            <a:r>
              <a:rPr lang="en-US" sz="2000" dirty="0"/>
              <a:t>from a small church perspective</a:t>
            </a:r>
          </a:p>
        </p:txBody>
      </p:sp>
      <p:sp>
        <p:nvSpPr>
          <p:cNvPr id="3" name="Content Placeholder 2">
            <a:extLst>
              <a:ext uri="{FF2B5EF4-FFF2-40B4-BE49-F238E27FC236}">
                <a16:creationId xmlns:a16="http://schemas.microsoft.com/office/drawing/2014/main" id="{1C04A7A4-5FD7-4724-BBE0-9587E1B67DEB}"/>
              </a:ext>
            </a:extLst>
          </p:cNvPr>
          <p:cNvSpPr>
            <a:spLocks noGrp="1"/>
          </p:cNvSpPr>
          <p:nvPr>
            <p:ph idx="1"/>
          </p:nvPr>
        </p:nvSpPr>
        <p:spPr/>
        <p:txBody>
          <a:bodyPr/>
          <a:lstStyle/>
          <a:p>
            <a:r>
              <a:rPr lang="en-US" dirty="0">
                <a:solidFill>
                  <a:schemeClr val="accent4"/>
                </a:solidFill>
              </a:rPr>
              <a:t>CLERICAL</a:t>
            </a:r>
          </a:p>
          <a:p>
            <a:pPr lvl="1"/>
            <a:r>
              <a:rPr lang="en-US" dirty="0">
                <a:solidFill>
                  <a:schemeClr val="accent4"/>
                </a:solidFill>
              </a:rPr>
              <a:t>"</a:t>
            </a:r>
            <a:r>
              <a:rPr lang="en-US" b="1" dirty="0">
                <a:solidFill>
                  <a:schemeClr val="accent4"/>
                </a:solidFill>
              </a:rPr>
              <a:t>The Church is the only</a:t>
            </a:r>
            <a:r>
              <a:rPr lang="en-US" dirty="0">
                <a:solidFill>
                  <a:schemeClr val="accent4"/>
                </a:solidFill>
              </a:rPr>
              <a:t> society on earth </a:t>
            </a:r>
            <a:r>
              <a:rPr lang="en-US" b="1" dirty="0">
                <a:solidFill>
                  <a:schemeClr val="accent4"/>
                </a:solidFill>
              </a:rPr>
              <a:t>that exists</a:t>
            </a:r>
            <a:r>
              <a:rPr lang="en-US" dirty="0">
                <a:solidFill>
                  <a:schemeClr val="accent4"/>
                </a:solidFill>
              </a:rPr>
              <a:t> for the benefit of non-members." Christian Quotation by - William Temple</a:t>
            </a:r>
          </a:p>
          <a:p>
            <a:pPr lvl="1"/>
            <a:r>
              <a:rPr lang="en-US" dirty="0">
                <a:solidFill>
                  <a:schemeClr val="accent4"/>
                </a:solidFill>
              </a:rPr>
              <a:t>IWC EXISTS TO HELP MAKE THE ABOVE A TRUE STATEMENT FOR YOUR PARISH</a:t>
            </a:r>
          </a:p>
          <a:p>
            <a:pPr lvl="1"/>
            <a:r>
              <a:rPr lang="en-US" dirty="0">
                <a:solidFill>
                  <a:schemeClr val="accent4"/>
                </a:solidFill>
              </a:rPr>
              <a:t>MY GUESS IS THAT NONE OF YOU WOULD BE HERE IF YOU DID NOT HAVE THE SUPPORT OF YOUR CLERGY</a:t>
            </a:r>
          </a:p>
          <a:p>
            <a:pPr lvl="1"/>
            <a:r>
              <a:rPr lang="en-US" dirty="0">
                <a:solidFill>
                  <a:schemeClr val="accent4"/>
                </a:solidFill>
              </a:rPr>
              <a:t>JUST IN CASE THERE ARE SOME WHO ARE ROWING UPSTREAM IN THE FACE OF CLERGY INDIFFERENCE OR RESISTANCE MY ADVICE WOULD BE TO                NOW AND DEAL WITH THIS ISSUE BEFORE YOU GO ANY FURTHER</a:t>
            </a:r>
          </a:p>
        </p:txBody>
      </p:sp>
      <p:sp>
        <p:nvSpPr>
          <p:cNvPr id="4" name="Octagon 3">
            <a:extLst>
              <a:ext uri="{FF2B5EF4-FFF2-40B4-BE49-F238E27FC236}">
                <a16:creationId xmlns:a16="http://schemas.microsoft.com/office/drawing/2014/main" id="{4F69BDFA-0D9D-48F4-8728-057806375F46}"/>
              </a:ext>
            </a:extLst>
          </p:cNvPr>
          <p:cNvSpPr/>
          <p:nvPr/>
        </p:nvSpPr>
        <p:spPr>
          <a:xfrm>
            <a:off x="7419975" y="4422775"/>
            <a:ext cx="714375" cy="663574"/>
          </a:xfrm>
          <a:prstGeom prst="oc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STOP</a:t>
            </a:r>
          </a:p>
        </p:txBody>
      </p:sp>
    </p:spTree>
    <p:extLst>
      <p:ext uri="{BB962C8B-B14F-4D97-AF65-F5344CB8AC3E}">
        <p14:creationId xmlns:p14="http://schemas.microsoft.com/office/powerpoint/2010/main" val="35589519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51A39-D02A-4608-8C9F-0E3D109EE190}"/>
              </a:ext>
            </a:extLst>
          </p:cNvPr>
          <p:cNvSpPr>
            <a:spLocks noGrp="1"/>
          </p:cNvSpPr>
          <p:nvPr>
            <p:ph type="title"/>
          </p:nvPr>
        </p:nvSpPr>
        <p:spPr>
          <a:xfrm>
            <a:off x="991659" y="581025"/>
            <a:ext cx="8596668" cy="1320800"/>
          </a:xfrm>
        </p:spPr>
        <p:txBody>
          <a:bodyPr/>
          <a:lstStyle/>
          <a:p>
            <a:r>
              <a:rPr lang="en-US" dirty="0"/>
              <a:t>ELEMENTS OF SUCCESS</a:t>
            </a:r>
            <a:br>
              <a:rPr lang="en-US" dirty="0"/>
            </a:br>
            <a:r>
              <a:rPr lang="en-US" sz="2000" dirty="0"/>
              <a:t>from a small church perspective</a:t>
            </a:r>
          </a:p>
        </p:txBody>
      </p:sp>
      <p:sp>
        <p:nvSpPr>
          <p:cNvPr id="3" name="Content Placeholder 2">
            <a:extLst>
              <a:ext uri="{FF2B5EF4-FFF2-40B4-BE49-F238E27FC236}">
                <a16:creationId xmlns:a16="http://schemas.microsoft.com/office/drawing/2014/main" id="{605D57B7-C0F8-43A2-BA8C-1A55ADB94868}"/>
              </a:ext>
            </a:extLst>
          </p:cNvPr>
          <p:cNvSpPr>
            <a:spLocks noGrp="1"/>
          </p:cNvSpPr>
          <p:nvPr>
            <p:ph idx="1"/>
          </p:nvPr>
        </p:nvSpPr>
        <p:spPr>
          <a:xfrm>
            <a:off x="920683" y="1578028"/>
            <a:ext cx="8596668" cy="3880773"/>
          </a:xfrm>
        </p:spPr>
        <p:txBody>
          <a:bodyPr>
            <a:normAutofit lnSpcReduction="10000"/>
          </a:bodyPr>
          <a:lstStyle/>
          <a:p>
            <a:r>
              <a:rPr lang="en-US" dirty="0">
                <a:solidFill>
                  <a:schemeClr val="accent4"/>
                </a:solidFill>
              </a:rPr>
              <a:t>RESOURCES</a:t>
            </a:r>
          </a:p>
          <a:p>
            <a:pPr lvl="1"/>
            <a:r>
              <a:rPr lang="en-US" dirty="0">
                <a:solidFill>
                  <a:schemeClr val="accent4"/>
                </a:solidFill>
              </a:rPr>
              <a:t>THE BIGGEST DIFFERENCE BETWEEN SMALL CHURCHES AND LARGER CHURCHES IS RESOURCES</a:t>
            </a:r>
          </a:p>
          <a:p>
            <a:pPr lvl="2"/>
            <a:r>
              <a:rPr lang="en-US" dirty="0">
                <a:solidFill>
                  <a:schemeClr val="accent4"/>
                </a:solidFill>
              </a:rPr>
              <a:t>ON THE “HOW TO START” SLIDE, YOUR CHURCH PROBABLY CAN’T AFFORD TO SEND A CREW TO A MARY PARMER WORKSHOP, MUCH LESS HOST ONE.  JUST BUYING THE BOOKS IS A CHALLENGE</a:t>
            </a:r>
          </a:p>
          <a:p>
            <a:pPr lvl="2"/>
            <a:r>
              <a:rPr lang="en-US" dirty="0">
                <a:solidFill>
                  <a:schemeClr val="accent4"/>
                </a:solidFill>
              </a:rPr>
              <a:t>THOSE OF YOU ARE HERE AT THE SEMINAR ARE MOST LIKELY HERE ON YOUR OWN NICKLE</a:t>
            </a:r>
          </a:p>
          <a:p>
            <a:pPr lvl="2"/>
            <a:r>
              <a:rPr lang="en-US" dirty="0">
                <a:solidFill>
                  <a:schemeClr val="accent4"/>
                </a:solidFill>
              </a:rPr>
              <a:t>YOU DON’T EVEN BOTHER TO DREAM ABOUT HAVING A FULL TIME IWC COORDINATOR OR LEADER</a:t>
            </a:r>
          </a:p>
          <a:p>
            <a:pPr lvl="2"/>
            <a:r>
              <a:rPr lang="en-US" dirty="0">
                <a:solidFill>
                  <a:schemeClr val="accent4"/>
                </a:solidFill>
              </a:rPr>
              <a:t>YOU’VE GOT BUILDING ISSUES THAT THWART EFFECTIVE WELCOMING ACTIVITIES</a:t>
            </a:r>
          </a:p>
          <a:p>
            <a:pPr lvl="2"/>
            <a:r>
              <a:rPr lang="en-US" dirty="0">
                <a:solidFill>
                  <a:schemeClr val="accent4"/>
                </a:solidFill>
              </a:rPr>
              <a:t>ETC….ETC…..ETC</a:t>
            </a:r>
          </a:p>
          <a:p>
            <a:pPr lvl="1"/>
            <a:r>
              <a:rPr lang="en-US" dirty="0">
                <a:solidFill>
                  <a:schemeClr val="accent4"/>
                </a:solidFill>
              </a:rPr>
              <a:t>ALL I CAN SAY IS ‘</a:t>
            </a:r>
            <a:r>
              <a:rPr lang="en-US" b="1" i="1" dirty="0">
                <a:solidFill>
                  <a:schemeClr val="accent4">
                    <a:lumMod val="60000"/>
                    <a:lumOff val="40000"/>
                  </a:schemeClr>
                </a:solidFill>
              </a:rPr>
              <a:t>PRAY, AND GOD WILL PROVIDE</a:t>
            </a:r>
            <a:r>
              <a:rPr lang="en-US" dirty="0">
                <a:solidFill>
                  <a:schemeClr val="accent4"/>
                </a:solidFill>
              </a:rPr>
              <a:t>’, BUT LACK OF RESOURCES WILL SLOW YOU DOWN, SO DON’T GET IMPATIENT</a:t>
            </a:r>
          </a:p>
        </p:txBody>
      </p:sp>
      <p:pic>
        <p:nvPicPr>
          <p:cNvPr id="4" name="Picture 3" descr="Invite Welcome Connect">
            <a:extLst>
              <a:ext uri="{FF2B5EF4-FFF2-40B4-BE49-F238E27FC236}">
                <a16:creationId xmlns:a16="http://schemas.microsoft.com/office/drawing/2014/main" id="{A1ECF488-A066-4DF5-8CDB-6F5AFEF0294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7916" y="4973174"/>
            <a:ext cx="2212340" cy="1624330"/>
          </a:xfrm>
          <a:prstGeom prst="rect">
            <a:avLst/>
          </a:prstGeom>
          <a:noFill/>
          <a:ln>
            <a:noFill/>
          </a:ln>
        </p:spPr>
      </p:pic>
    </p:spTree>
    <p:extLst>
      <p:ext uri="{BB962C8B-B14F-4D97-AF65-F5344CB8AC3E}">
        <p14:creationId xmlns:p14="http://schemas.microsoft.com/office/powerpoint/2010/main" val="1334164560"/>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11426-974E-4D8C-B344-CBF300BF1D2E}"/>
              </a:ext>
            </a:extLst>
          </p:cNvPr>
          <p:cNvSpPr>
            <a:spLocks noGrp="1"/>
          </p:cNvSpPr>
          <p:nvPr>
            <p:ph type="title"/>
          </p:nvPr>
        </p:nvSpPr>
        <p:spPr>
          <a:xfrm>
            <a:off x="677334" y="609600"/>
            <a:ext cx="8596668" cy="1079090"/>
          </a:xfrm>
        </p:spPr>
        <p:txBody>
          <a:bodyPr/>
          <a:lstStyle/>
          <a:p>
            <a:r>
              <a:rPr lang="en-US" dirty="0"/>
              <a:t>ELEMENTS OF SUCCESS</a:t>
            </a:r>
            <a:br>
              <a:rPr lang="en-US" dirty="0"/>
            </a:br>
            <a:r>
              <a:rPr lang="en-US" sz="2000" dirty="0"/>
              <a:t>from a small church perspective</a:t>
            </a:r>
          </a:p>
        </p:txBody>
      </p:sp>
      <p:sp>
        <p:nvSpPr>
          <p:cNvPr id="3" name="Content Placeholder 2">
            <a:extLst>
              <a:ext uri="{FF2B5EF4-FFF2-40B4-BE49-F238E27FC236}">
                <a16:creationId xmlns:a16="http://schemas.microsoft.com/office/drawing/2014/main" id="{ABD1AB1A-80F3-4CB1-A889-6510950672BE}"/>
              </a:ext>
            </a:extLst>
          </p:cNvPr>
          <p:cNvSpPr>
            <a:spLocks noGrp="1"/>
          </p:cNvSpPr>
          <p:nvPr>
            <p:ph idx="1"/>
          </p:nvPr>
        </p:nvSpPr>
        <p:spPr>
          <a:xfrm>
            <a:off x="1113503" y="1656226"/>
            <a:ext cx="8632447" cy="3924710"/>
          </a:xfrm>
        </p:spPr>
        <p:txBody>
          <a:bodyPr>
            <a:normAutofit fontScale="85000" lnSpcReduction="20000"/>
          </a:bodyPr>
          <a:lstStyle/>
          <a:p>
            <a:r>
              <a:rPr lang="en-US" dirty="0">
                <a:solidFill>
                  <a:schemeClr val="accent4"/>
                </a:solidFill>
              </a:rPr>
              <a:t>OVERCOMING RESISTANCE TO CHANGE</a:t>
            </a:r>
          </a:p>
          <a:p>
            <a:pPr lvl="1"/>
            <a:r>
              <a:rPr lang="en-US" dirty="0">
                <a:solidFill>
                  <a:schemeClr val="accent4"/>
                </a:solidFill>
              </a:rPr>
              <a:t>EXISTS IN ALL CHURCHES</a:t>
            </a:r>
          </a:p>
          <a:p>
            <a:pPr lvl="2"/>
            <a:r>
              <a:rPr lang="en-US" dirty="0">
                <a:solidFill>
                  <a:schemeClr val="accent4"/>
                </a:solidFill>
              </a:rPr>
              <a:t>3 OR 4 PEOPLE IN A CHURCH WITH AN ASA OF 100, WILL BE MORE OF A ROADBLOCK THAN 15 TO 20 PEOPLE IN A CHURCH WITH AN ASA OF 500.  THIS IS BECAUSE THERE ARE ENOUGH POSITIVE PEOPLE IN THE LARGER CHURCH TO OVERWHELM THE RESISTORS.  NOT NECESSARILY SO IN A SMALLER CHURCH</a:t>
            </a:r>
          </a:p>
          <a:p>
            <a:pPr lvl="1"/>
            <a:r>
              <a:rPr lang="en-US" dirty="0">
                <a:solidFill>
                  <a:schemeClr val="accent4"/>
                </a:solidFill>
              </a:rPr>
              <a:t>DISTINGUISH BETWEEN RESISTANCE TO CHANGE AND REFUSAL TO CHANGE</a:t>
            </a:r>
          </a:p>
          <a:p>
            <a:pPr lvl="1"/>
            <a:r>
              <a:rPr lang="en-US" dirty="0">
                <a:solidFill>
                  <a:schemeClr val="accent4"/>
                </a:solidFill>
              </a:rPr>
              <a:t>CHANGE RESISTORS WILL CHANGE WHEN THEY SEE GOOD RESULTS</a:t>
            </a:r>
          </a:p>
          <a:p>
            <a:pPr lvl="1"/>
            <a:r>
              <a:rPr lang="en-US" dirty="0">
                <a:solidFill>
                  <a:schemeClr val="accent4"/>
                </a:solidFill>
              </a:rPr>
              <a:t>CHANGE REFUSERS WILL NOT CHANGE</a:t>
            </a:r>
          </a:p>
          <a:p>
            <a:pPr lvl="1"/>
            <a:r>
              <a:rPr lang="en-US" dirty="0">
                <a:solidFill>
                  <a:schemeClr val="accent4"/>
                </a:solidFill>
              </a:rPr>
              <a:t>FOR SOME OF YOU IN THIS WORKSHOP TODAY, CHANGE IS A NECESSITY, NOT AN OPTION</a:t>
            </a:r>
          </a:p>
          <a:p>
            <a:pPr lvl="1"/>
            <a:r>
              <a:rPr lang="en-US" dirty="0">
                <a:solidFill>
                  <a:schemeClr val="accent4"/>
                </a:solidFill>
              </a:rPr>
              <a:t>YOU MUST EITHER GROW OR SHUT THE DOORS</a:t>
            </a:r>
          </a:p>
          <a:p>
            <a:pPr lvl="1"/>
            <a:r>
              <a:rPr lang="en-US" dirty="0">
                <a:solidFill>
                  <a:schemeClr val="accent4"/>
                </a:solidFill>
              </a:rPr>
              <a:t>CREATES TENSION BETWEEN THE GREAT COMISSION AND GROWTH FOR GROWTHS SAKE</a:t>
            </a:r>
          </a:p>
          <a:p>
            <a:pPr lvl="1"/>
            <a:r>
              <a:rPr lang="en-US" dirty="0">
                <a:solidFill>
                  <a:schemeClr val="accent4"/>
                </a:solidFill>
              </a:rPr>
              <a:t>MY ADVICE “LIVE WITH IT!”</a:t>
            </a:r>
          </a:p>
          <a:p>
            <a:pPr lvl="1"/>
            <a:r>
              <a:rPr lang="en-US" dirty="0">
                <a:solidFill>
                  <a:schemeClr val="accent4"/>
                </a:solidFill>
              </a:rPr>
              <a:t>JUST KNOW THAT IF YOU ADVANCE THE IWC MINISTRY YOUR PARISH WILL CHANGE, AND THE HOLY SPIRIT MAY LEAD YOU TO CHANGE YOUR WERE NOT ANTICIPATING</a:t>
            </a:r>
          </a:p>
        </p:txBody>
      </p:sp>
      <p:pic>
        <p:nvPicPr>
          <p:cNvPr id="4" name="Picture 3" descr="Invite Welcome Connect">
            <a:extLst>
              <a:ext uri="{FF2B5EF4-FFF2-40B4-BE49-F238E27FC236}">
                <a16:creationId xmlns:a16="http://schemas.microsoft.com/office/drawing/2014/main" id="{086A26C5-10E7-4E40-BAE9-426E29F10A7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7916" y="4973174"/>
            <a:ext cx="2212340" cy="1624330"/>
          </a:xfrm>
          <a:prstGeom prst="rect">
            <a:avLst/>
          </a:prstGeom>
          <a:noFill/>
          <a:ln>
            <a:noFill/>
          </a:ln>
        </p:spPr>
      </p:pic>
    </p:spTree>
    <p:extLst>
      <p:ext uri="{BB962C8B-B14F-4D97-AF65-F5344CB8AC3E}">
        <p14:creationId xmlns:p14="http://schemas.microsoft.com/office/powerpoint/2010/main" val="1222265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C4B16-7971-4303-87FF-6DE6367A02F1}"/>
              </a:ext>
            </a:extLst>
          </p:cNvPr>
          <p:cNvSpPr>
            <a:spLocks noGrp="1"/>
          </p:cNvSpPr>
          <p:nvPr>
            <p:ph type="title"/>
          </p:nvPr>
        </p:nvSpPr>
        <p:spPr/>
        <p:txBody>
          <a:bodyPr/>
          <a:lstStyle/>
          <a:p>
            <a:r>
              <a:rPr lang="en-US" dirty="0"/>
              <a:t>ISSUES YOU ARE LIKELY TO SEE</a:t>
            </a:r>
          </a:p>
        </p:txBody>
      </p:sp>
      <p:sp>
        <p:nvSpPr>
          <p:cNvPr id="3" name="Content Placeholder 2">
            <a:extLst>
              <a:ext uri="{FF2B5EF4-FFF2-40B4-BE49-F238E27FC236}">
                <a16:creationId xmlns:a16="http://schemas.microsoft.com/office/drawing/2014/main" id="{CCFDF73F-2ADE-4F79-BDA8-1A17C660323D}"/>
              </a:ext>
            </a:extLst>
          </p:cNvPr>
          <p:cNvSpPr>
            <a:spLocks noGrp="1"/>
          </p:cNvSpPr>
          <p:nvPr>
            <p:ph idx="1"/>
          </p:nvPr>
        </p:nvSpPr>
        <p:spPr>
          <a:xfrm>
            <a:off x="986017" y="1511401"/>
            <a:ext cx="8596668" cy="3880773"/>
          </a:xfrm>
        </p:spPr>
        <p:txBody>
          <a:bodyPr>
            <a:normAutofit/>
          </a:bodyPr>
          <a:lstStyle/>
          <a:p>
            <a:r>
              <a:rPr lang="en-US" dirty="0">
                <a:solidFill>
                  <a:schemeClr val="accent4"/>
                </a:solidFill>
              </a:rPr>
              <a:t>GETTING A LARGE ENOUGH CORE TRAINED AND TO BUY IN TO IWC THAT YOU CAN START TO MAKE IMPROVEMENTS</a:t>
            </a:r>
          </a:p>
          <a:p>
            <a:r>
              <a:rPr lang="en-US" dirty="0">
                <a:solidFill>
                  <a:schemeClr val="accent4"/>
                </a:solidFill>
              </a:rPr>
              <a:t>GETTING ACCESS TO A TRACKING SYSTEM.  </a:t>
            </a:r>
          </a:p>
          <a:p>
            <a:r>
              <a:rPr lang="en-US" dirty="0">
                <a:solidFill>
                  <a:schemeClr val="accent4"/>
                </a:solidFill>
              </a:rPr>
              <a:t>BECOMING INTENTIONAL ABOUT ALL ELEMENTS OF IWC.  THE ABSENCE OF A FULL TIME PERSON MAKES IT HARD TO REMAIN INTENTIONAL</a:t>
            </a:r>
          </a:p>
          <a:p>
            <a:r>
              <a:rPr lang="en-US" dirty="0">
                <a:solidFill>
                  <a:schemeClr val="accent4"/>
                </a:solidFill>
              </a:rPr>
              <a:t>CHANGE RESISTANCE IS SURE TO OCCUR.  HOPEFULLY, CHANGE REFUSAL WILL NOT.  DEALING WITH PEOPLE WHO REFUSE TO CHANGE, OR WORSE, WHO ATTEMPT TO SABOTAGE THE CHANGE PROCESS IS BEYOND THE ADVICE OF THIS SUMMIT WORKSHOP</a:t>
            </a:r>
          </a:p>
        </p:txBody>
      </p:sp>
      <p:pic>
        <p:nvPicPr>
          <p:cNvPr id="4" name="Picture 3" descr="Invite Welcome Connect">
            <a:extLst>
              <a:ext uri="{FF2B5EF4-FFF2-40B4-BE49-F238E27FC236}">
                <a16:creationId xmlns:a16="http://schemas.microsoft.com/office/drawing/2014/main" id="{76AAAE9C-556F-4B34-A22C-D9AE8B53CAC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7916" y="5346598"/>
            <a:ext cx="1606708" cy="1250905"/>
          </a:xfrm>
          <a:prstGeom prst="rect">
            <a:avLst/>
          </a:prstGeom>
          <a:noFill/>
          <a:ln>
            <a:noFill/>
          </a:ln>
        </p:spPr>
      </p:pic>
    </p:spTree>
    <p:extLst>
      <p:ext uri="{BB962C8B-B14F-4D97-AF65-F5344CB8AC3E}">
        <p14:creationId xmlns:p14="http://schemas.microsoft.com/office/powerpoint/2010/main" val="1438564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D107B-26DC-4E0C-980E-968F3D024373}"/>
              </a:ext>
            </a:extLst>
          </p:cNvPr>
          <p:cNvSpPr>
            <a:spLocks noGrp="1"/>
          </p:cNvSpPr>
          <p:nvPr>
            <p:ph type="title"/>
          </p:nvPr>
        </p:nvSpPr>
        <p:spPr/>
        <p:txBody>
          <a:bodyPr/>
          <a:lstStyle/>
          <a:p>
            <a:r>
              <a:rPr lang="en-US" dirty="0"/>
              <a:t>LIKELY ISSUES</a:t>
            </a:r>
          </a:p>
        </p:txBody>
      </p:sp>
      <p:sp>
        <p:nvSpPr>
          <p:cNvPr id="3" name="Content Placeholder 2">
            <a:extLst>
              <a:ext uri="{FF2B5EF4-FFF2-40B4-BE49-F238E27FC236}">
                <a16:creationId xmlns:a16="http://schemas.microsoft.com/office/drawing/2014/main" id="{FDC23EA6-DF3B-476C-92CF-87FE97A17282}"/>
              </a:ext>
            </a:extLst>
          </p:cNvPr>
          <p:cNvSpPr>
            <a:spLocks noGrp="1"/>
          </p:cNvSpPr>
          <p:nvPr>
            <p:ph idx="1"/>
          </p:nvPr>
        </p:nvSpPr>
        <p:spPr/>
        <p:txBody>
          <a:bodyPr/>
          <a:lstStyle/>
          <a:p>
            <a:r>
              <a:rPr lang="en-US" dirty="0">
                <a:solidFill>
                  <a:schemeClr val="accent4"/>
                </a:solidFill>
              </a:rPr>
              <a:t>GETTING A LARGE-ENOUGH CORE GROUP</a:t>
            </a:r>
          </a:p>
          <a:p>
            <a:pPr lvl="1"/>
            <a:r>
              <a:rPr lang="en-US" dirty="0">
                <a:solidFill>
                  <a:schemeClr val="accent4"/>
                </a:solidFill>
              </a:rPr>
              <a:t>SOME ONE OR SOME PERSONS NEED TO BECOME KNOWLEDGABLE</a:t>
            </a:r>
          </a:p>
          <a:p>
            <a:pPr marL="1085850" lvl="2" indent="-171450">
              <a:buFont typeface="Arial" panose="020B0604020202020204" pitchFamily="34" charset="0"/>
              <a:buChar char="•"/>
            </a:pPr>
            <a:r>
              <a:rPr lang="en-US" dirty="0">
                <a:solidFill>
                  <a:schemeClr val="accent4"/>
                </a:solidFill>
              </a:rPr>
              <a:t>FINDING WAYS TO CONDUCT CONGREGATIONAL TRAINING AND INSTRUCTION AT PRICES YOU CAN AFFFORD</a:t>
            </a:r>
          </a:p>
          <a:p>
            <a:pPr marL="1085850" lvl="2" indent="-171450">
              <a:buFont typeface="Arial" panose="020B0604020202020204" pitchFamily="34" charset="0"/>
              <a:buChar char="•"/>
            </a:pPr>
            <a:r>
              <a:rPr lang="en-US" dirty="0">
                <a:solidFill>
                  <a:schemeClr val="accent4"/>
                </a:solidFill>
              </a:rPr>
              <a:t>THERE IS GREAT INFORMATION ON THE WEBSITE, BUT YOU WILL NEED TO WATCH THE VIDEO’S (IN THEIR ENTIRITY) AND TAKE NOTES</a:t>
            </a:r>
          </a:p>
          <a:p>
            <a:pPr marL="1085850" lvl="2" indent="-171450">
              <a:buFont typeface="Arial" panose="020B0604020202020204" pitchFamily="34" charset="0"/>
              <a:buChar char="•"/>
            </a:pPr>
            <a:r>
              <a:rPr lang="en-US" dirty="0">
                <a:solidFill>
                  <a:schemeClr val="accent4"/>
                </a:solidFill>
              </a:rPr>
              <a:t>ATTEND A MARY PARMER WORKSHOP WITH ONE OR MORE PARISHIONERS</a:t>
            </a:r>
          </a:p>
          <a:p>
            <a:pPr marL="1085850" lvl="2" indent="-171450">
              <a:buFont typeface="Arial" panose="020B0604020202020204" pitchFamily="34" charset="0"/>
              <a:buChar char="•"/>
            </a:pPr>
            <a:r>
              <a:rPr lang="en-US" dirty="0">
                <a:solidFill>
                  <a:schemeClr val="accent4"/>
                </a:solidFill>
              </a:rPr>
              <a:t>SEND GROUP TO SUMMIT</a:t>
            </a:r>
          </a:p>
          <a:p>
            <a:pPr marL="1085850" lvl="2" indent="-171450">
              <a:buFont typeface="Arial" panose="020B0604020202020204" pitchFamily="34" charset="0"/>
              <a:buChar char="•"/>
            </a:pPr>
            <a:r>
              <a:rPr lang="en-US" dirty="0">
                <a:solidFill>
                  <a:schemeClr val="accent4"/>
                </a:solidFill>
              </a:rPr>
              <a:t>VISIT CHURCHES THAT ARE SUCCESSFUL-THIS SOUNDS EASIER THAT IT ACTUALLY IS, AS ANY OTHER CHURCH MIGHT LET YOU COME LOOK, BUT PROBABLY DOESN’T HAVE TIME TO TEACH YOU</a:t>
            </a:r>
          </a:p>
          <a:p>
            <a:pPr marL="1085850" lvl="2" indent="-171450">
              <a:buFont typeface="Arial" panose="020B0604020202020204" pitchFamily="34" charset="0"/>
              <a:buChar char="•"/>
            </a:pPr>
            <a:r>
              <a:rPr lang="en-US" dirty="0">
                <a:solidFill>
                  <a:schemeClr val="accent4"/>
                </a:solidFill>
              </a:rPr>
              <a:t>CHECK INTO AVAILABILTY OF AN IWC COACH.</a:t>
            </a:r>
          </a:p>
          <a:p>
            <a:endParaRPr lang="en-US" dirty="0"/>
          </a:p>
        </p:txBody>
      </p:sp>
    </p:spTree>
    <p:extLst>
      <p:ext uri="{BB962C8B-B14F-4D97-AF65-F5344CB8AC3E}">
        <p14:creationId xmlns:p14="http://schemas.microsoft.com/office/powerpoint/2010/main" val="3081480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4C12F-F2D8-432E-B1C8-E4304A67865B}"/>
              </a:ext>
            </a:extLst>
          </p:cNvPr>
          <p:cNvSpPr>
            <a:spLocks noGrp="1"/>
          </p:cNvSpPr>
          <p:nvPr>
            <p:ph type="title"/>
          </p:nvPr>
        </p:nvSpPr>
        <p:spPr/>
        <p:txBody>
          <a:bodyPr/>
          <a:lstStyle/>
          <a:p>
            <a:r>
              <a:rPr lang="en-US" dirty="0"/>
              <a:t>LIKELY ISSUES</a:t>
            </a:r>
          </a:p>
        </p:txBody>
      </p:sp>
      <p:sp>
        <p:nvSpPr>
          <p:cNvPr id="3" name="Content Placeholder 2">
            <a:extLst>
              <a:ext uri="{FF2B5EF4-FFF2-40B4-BE49-F238E27FC236}">
                <a16:creationId xmlns:a16="http://schemas.microsoft.com/office/drawing/2014/main" id="{C2063D70-4AA8-4289-AA21-6C37D92E7589}"/>
              </a:ext>
            </a:extLst>
          </p:cNvPr>
          <p:cNvSpPr>
            <a:spLocks noGrp="1"/>
          </p:cNvSpPr>
          <p:nvPr>
            <p:ph idx="1"/>
          </p:nvPr>
        </p:nvSpPr>
        <p:spPr/>
        <p:txBody>
          <a:bodyPr/>
          <a:lstStyle/>
          <a:p>
            <a:r>
              <a:rPr lang="en-US" dirty="0">
                <a:solidFill>
                  <a:schemeClr val="accent4"/>
                </a:solidFill>
              </a:rPr>
              <a:t>TRACKING NEWCOMERS AND IWC PROGRAM</a:t>
            </a:r>
          </a:p>
          <a:p>
            <a:pPr lvl="1"/>
            <a:r>
              <a:rPr lang="en-US" dirty="0">
                <a:solidFill>
                  <a:schemeClr val="accent4"/>
                </a:solidFill>
              </a:rPr>
              <a:t>EXCEL MAY BE OKAY FOR A START, BUT IT HAS PROVED TO NOT BE SUFFICIENTLY FLEXIBLE FOR LARGER NUMBERS OF VISITORS</a:t>
            </a:r>
          </a:p>
          <a:p>
            <a:pPr lvl="2"/>
            <a:r>
              <a:rPr lang="en-US" dirty="0">
                <a:solidFill>
                  <a:schemeClr val="accent4"/>
                </a:solidFill>
              </a:rPr>
              <a:t>MULTIPLE POSSIBLE PATHS IS AN ISSUE</a:t>
            </a:r>
          </a:p>
          <a:p>
            <a:pPr lvl="2"/>
            <a:r>
              <a:rPr lang="en-US" dirty="0">
                <a:solidFill>
                  <a:schemeClr val="accent4"/>
                </a:solidFill>
              </a:rPr>
              <a:t>VISITORS WHO DO NOT RETURN CAN CLOG UP SYSTEM</a:t>
            </a:r>
          </a:p>
          <a:p>
            <a:pPr lvl="1"/>
            <a:r>
              <a:rPr lang="en-US" dirty="0">
                <a:solidFill>
                  <a:schemeClr val="accent4"/>
                </a:solidFill>
              </a:rPr>
              <a:t>MICROSOFT ACCESS WOULD WORK, IF YOU HAVE ACCESS TO IT AND SOMEONE KNOWS HOW TO DO SIMPLE DB DESIGN</a:t>
            </a:r>
          </a:p>
          <a:p>
            <a:pPr lvl="1"/>
            <a:r>
              <a:rPr lang="en-US" dirty="0">
                <a:solidFill>
                  <a:schemeClr val="accent4"/>
                </a:solidFill>
              </a:rPr>
              <a:t>WE USE REALM, AND SOME EXCEL SPREADSHEETS</a:t>
            </a:r>
          </a:p>
        </p:txBody>
      </p:sp>
    </p:spTree>
    <p:extLst>
      <p:ext uri="{BB962C8B-B14F-4D97-AF65-F5344CB8AC3E}">
        <p14:creationId xmlns:p14="http://schemas.microsoft.com/office/powerpoint/2010/main" val="166196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1"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8D29D1C0-7C3A-4C92-9185-A04CA0AE8FD3}"/>
              </a:ext>
            </a:extLst>
          </p:cNvPr>
          <p:cNvSpPr>
            <a:spLocks noGrp="1"/>
          </p:cNvSpPr>
          <p:nvPr>
            <p:ph type="title"/>
          </p:nvPr>
        </p:nvSpPr>
        <p:spPr>
          <a:xfrm>
            <a:off x="1295276" y="706198"/>
            <a:ext cx="8288032" cy="1096316"/>
          </a:xfrm>
        </p:spPr>
        <p:txBody>
          <a:bodyPr vert="horz" lIns="91440" tIns="45720" rIns="91440" bIns="45720" rtlCol="0" anchor="b">
            <a:normAutofit/>
          </a:bodyPr>
          <a:lstStyle/>
          <a:p>
            <a:pPr algn="ctr">
              <a:lnSpc>
                <a:spcPct val="90000"/>
              </a:lnSpc>
            </a:pPr>
            <a:r>
              <a:rPr lang="en-US" sz="3400" dirty="0"/>
              <a:t>NOW LET’S LOOK AT SOME SMALL CHURCHES WHERE IWC IS UNDERWAY</a:t>
            </a:r>
          </a:p>
        </p:txBody>
      </p:sp>
      <p:pic>
        <p:nvPicPr>
          <p:cNvPr id="7" name="Content Placeholder 3" descr="Invite Welcome Connect">
            <a:extLst>
              <a:ext uri="{FF2B5EF4-FFF2-40B4-BE49-F238E27FC236}">
                <a16:creationId xmlns:a16="http://schemas.microsoft.com/office/drawing/2014/main" id="{289E7431-B4E6-4F46-9CBB-F8E915E6744C}"/>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214074" y="5106090"/>
            <a:ext cx="1763911" cy="1553777"/>
          </a:xfrm>
          <a:prstGeom prst="rect">
            <a:avLst/>
          </a:prstGeom>
          <a:noFill/>
        </p:spPr>
      </p:pic>
    </p:spTree>
    <p:extLst>
      <p:ext uri="{BB962C8B-B14F-4D97-AF65-F5344CB8AC3E}">
        <p14:creationId xmlns:p14="http://schemas.microsoft.com/office/powerpoint/2010/main" val="286141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C9141-DC02-44B8-AE94-5DF5F1558FD7}"/>
              </a:ext>
            </a:extLst>
          </p:cNvPr>
          <p:cNvSpPr>
            <a:spLocks noGrp="1"/>
          </p:cNvSpPr>
          <p:nvPr>
            <p:ph type="title"/>
          </p:nvPr>
        </p:nvSpPr>
        <p:spPr/>
        <p:txBody>
          <a:bodyPr/>
          <a:lstStyle/>
          <a:p>
            <a:r>
              <a:rPr lang="en-US" dirty="0"/>
              <a:t>ST. MARGARET’S EPISCOPAL CHURCH</a:t>
            </a:r>
            <a:br>
              <a:rPr lang="en-US" dirty="0"/>
            </a:br>
            <a:r>
              <a:rPr lang="en-US" dirty="0"/>
              <a:t>BATON ROUGE, LA</a:t>
            </a:r>
          </a:p>
        </p:txBody>
      </p:sp>
      <p:pic>
        <p:nvPicPr>
          <p:cNvPr id="5" name="Content Placeholder 4" descr="A small house in a green field&#10;&#10;Description automatically generated">
            <a:extLst>
              <a:ext uri="{FF2B5EF4-FFF2-40B4-BE49-F238E27FC236}">
                <a16:creationId xmlns:a16="http://schemas.microsoft.com/office/drawing/2014/main" id="{EEF2D7B7-61AE-4205-A87E-F2769523E00B}"/>
              </a:ext>
            </a:extLst>
          </p:cNvPr>
          <p:cNvPicPr>
            <a:picLocks noGrp="1" noChangeAspect="1"/>
          </p:cNvPicPr>
          <p:nvPr>
            <p:ph idx="1"/>
          </p:nvPr>
        </p:nvPicPr>
        <p:blipFill>
          <a:blip r:embed="rId3"/>
          <a:stretch>
            <a:fillRect/>
          </a:stretch>
        </p:blipFill>
        <p:spPr>
          <a:xfrm>
            <a:off x="3032919" y="2643981"/>
            <a:ext cx="3886200" cy="2914650"/>
          </a:xfrm>
        </p:spPr>
      </p:pic>
      <p:pic>
        <p:nvPicPr>
          <p:cNvPr id="4" name="Picture 3" descr="Invite Welcome Connect">
            <a:extLst>
              <a:ext uri="{FF2B5EF4-FFF2-40B4-BE49-F238E27FC236}">
                <a16:creationId xmlns:a16="http://schemas.microsoft.com/office/drawing/2014/main" id="{DE82EA2D-DAC6-4497-B66C-70E8ADDC8B6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27916" y="4973174"/>
            <a:ext cx="2212340" cy="1624330"/>
          </a:xfrm>
          <a:prstGeom prst="rect">
            <a:avLst/>
          </a:prstGeom>
          <a:noFill/>
          <a:ln>
            <a:noFill/>
          </a:ln>
        </p:spPr>
      </p:pic>
    </p:spTree>
    <p:extLst>
      <p:ext uri="{BB962C8B-B14F-4D97-AF65-F5344CB8AC3E}">
        <p14:creationId xmlns:p14="http://schemas.microsoft.com/office/powerpoint/2010/main" val="603743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B7262-DDCD-4D5D-9A8C-A8F6CD03614D}"/>
              </a:ext>
            </a:extLst>
          </p:cNvPr>
          <p:cNvSpPr>
            <a:spLocks noGrp="1"/>
          </p:cNvSpPr>
          <p:nvPr>
            <p:ph type="title"/>
          </p:nvPr>
        </p:nvSpPr>
        <p:spPr>
          <a:xfrm>
            <a:off x="676746" y="609600"/>
            <a:ext cx="7869944" cy="1320800"/>
          </a:xfrm>
        </p:spPr>
        <p:txBody>
          <a:bodyPr anchor="ctr">
            <a:normAutofit/>
          </a:bodyPr>
          <a:lstStyle/>
          <a:p>
            <a:pPr>
              <a:lnSpc>
                <a:spcPct val="90000"/>
              </a:lnSpc>
            </a:pPr>
            <a:br>
              <a:rPr lang="en-US" sz="2000" dirty="0"/>
            </a:br>
            <a:r>
              <a:rPr lang="en-US" sz="2000" dirty="0"/>
              <a:t>INFORMATION GATHERED FROM ST. MARGARET’S BUT NOT APPROVED BY SAME</a:t>
            </a:r>
          </a:p>
        </p:txBody>
      </p:sp>
      <p:sp>
        <p:nvSpPr>
          <p:cNvPr id="3" name="Content Placeholder 2">
            <a:extLst>
              <a:ext uri="{FF2B5EF4-FFF2-40B4-BE49-F238E27FC236}">
                <a16:creationId xmlns:a16="http://schemas.microsoft.com/office/drawing/2014/main" id="{C9329733-D834-4C52-B24E-0D671785D23B}"/>
              </a:ext>
            </a:extLst>
          </p:cNvPr>
          <p:cNvSpPr>
            <a:spLocks noGrp="1"/>
          </p:cNvSpPr>
          <p:nvPr>
            <p:ph idx="1"/>
          </p:nvPr>
        </p:nvSpPr>
        <p:spPr>
          <a:xfrm>
            <a:off x="685167" y="2160589"/>
            <a:ext cx="8510452" cy="3560733"/>
          </a:xfrm>
        </p:spPr>
        <p:txBody>
          <a:bodyPr>
            <a:normAutofit/>
          </a:bodyPr>
          <a:lstStyle/>
          <a:p>
            <a:pPr>
              <a:lnSpc>
                <a:spcPct val="90000"/>
              </a:lnSpc>
            </a:pPr>
            <a:r>
              <a:rPr lang="en-US" dirty="0">
                <a:solidFill>
                  <a:schemeClr val="accent4"/>
                </a:solidFill>
              </a:rPr>
              <a:t>ASA OF ABOUT 100</a:t>
            </a:r>
          </a:p>
          <a:p>
            <a:pPr>
              <a:lnSpc>
                <a:spcPct val="90000"/>
              </a:lnSpc>
            </a:pPr>
            <a:r>
              <a:rPr lang="en-US" dirty="0">
                <a:solidFill>
                  <a:schemeClr val="accent4"/>
                </a:solidFill>
              </a:rPr>
              <a:t>BATON ROUGE IN SMSA OF OVER 1,000,000</a:t>
            </a:r>
          </a:p>
          <a:p>
            <a:pPr>
              <a:lnSpc>
                <a:spcPct val="90000"/>
              </a:lnSpc>
            </a:pPr>
            <a:r>
              <a:rPr lang="en-US" dirty="0">
                <a:solidFill>
                  <a:schemeClr val="accent4"/>
                </a:solidFill>
              </a:rPr>
              <a:t>CHURCH IS SOCIALLY AND RACIALLY DIVERSE</a:t>
            </a:r>
          </a:p>
          <a:p>
            <a:pPr>
              <a:lnSpc>
                <a:spcPct val="90000"/>
              </a:lnSpc>
            </a:pPr>
            <a:r>
              <a:rPr lang="en-US" dirty="0">
                <a:solidFill>
                  <a:schemeClr val="accent4"/>
                </a:solidFill>
              </a:rPr>
              <a:t>RECTOR KNOWLEDGABLE AND SUPPORTIVE OF IWC</a:t>
            </a:r>
          </a:p>
          <a:p>
            <a:pPr>
              <a:lnSpc>
                <a:spcPct val="90000"/>
              </a:lnSpc>
            </a:pPr>
            <a:r>
              <a:rPr lang="en-US" dirty="0">
                <a:solidFill>
                  <a:schemeClr val="accent4"/>
                </a:solidFill>
              </a:rPr>
              <a:t>RECTOR HAS APPOINTED TWO CO-CHAIRS TO LEAD EFFORT</a:t>
            </a:r>
          </a:p>
          <a:p>
            <a:pPr>
              <a:lnSpc>
                <a:spcPct val="90000"/>
              </a:lnSpc>
            </a:pPr>
            <a:r>
              <a:rPr lang="en-US" dirty="0">
                <a:solidFill>
                  <a:schemeClr val="accent4"/>
                </a:solidFill>
              </a:rPr>
              <a:t>EFFORT JUST GETTING UNDERWAY-ONE CO-CHAIR ATTENDING SUMMIT</a:t>
            </a:r>
          </a:p>
          <a:p>
            <a:pPr>
              <a:lnSpc>
                <a:spcPct val="90000"/>
              </a:lnSpc>
            </a:pPr>
            <a:r>
              <a:rPr lang="en-US" dirty="0">
                <a:solidFill>
                  <a:schemeClr val="accent4"/>
                </a:solidFill>
              </a:rPr>
              <a:t>BIGGEST PROBLEM AT THE MOMENT IS KEEPING TRACK OF AND OBTAINING RETURN VISITS FROM LARGE NUMBER OF VISITORS</a:t>
            </a:r>
          </a:p>
        </p:txBody>
      </p:sp>
      <p:pic>
        <p:nvPicPr>
          <p:cNvPr id="4" name="Picture 3" descr="Invite Welcome Connect">
            <a:extLst>
              <a:ext uri="{FF2B5EF4-FFF2-40B4-BE49-F238E27FC236}">
                <a16:creationId xmlns:a16="http://schemas.microsoft.com/office/drawing/2014/main" id="{788999D6-137B-444C-AA33-A64BA35A81FE}"/>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76981" y="4822722"/>
            <a:ext cx="2433484" cy="1961536"/>
          </a:xfrm>
          <a:prstGeom prst="rect">
            <a:avLst/>
          </a:prstGeom>
          <a:noFill/>
        </p:spPr>
      </p:pic>
    </p:spTree>
    <p:extLst>
      <p:ext uri="{BB962C8B-B14F-4D97-AF65-F5344CB8AC3E}">
        <p14:creationId xmlns:p14="http://schemas.microsoft.com/office/powerpoint/2010/main" val="2812146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41F01-A23B-4E52-B327-81BEDB5C4274}"/>
              </a:ext>
            </a:extLst>
          </p:cNvPr>
          <p:cNvSpPr>
            <a:spLocks noGrp="1"/>
          </p:cNvSpPr>
          <p:nvPr>
            <p:ph type="title"/>
          </p:nvPr>
        </p:nvSpPr>
        <p:spPr/>
        <p:txBody>
          <a:bodyPr/>
          <a:lstStyle/>
          <a:p>
            <a:r>
              <a:rPr lang="en-US" dirty="0"/>
              <a:t>ST. JOHN’S EPISCOPAL CHURCH </a:t>
            </a:r>
            <a:br>
              <a:rPr lang="en-US" dirty="0"/>
            </a:br>
            <a:r>
              <a:rPr lang="en-US" dirty="0"/>
              <a:t>LAPORTE, TX</a:t>
            </a:r>
          </a:p>
        </p:txBody>
      </p:sp>
      <p:pic>
        <p:nvPicPr>
          <p:cNvPr id="1026" name="Picture 2" descr="https://geo2.ggpht.com/cbk?panoid=ho1BHX1AF5G5cF4QHlI-kA&amp;output=thumbnail&amp;cb_client=search.TACTILE.gps&amp;thumb=2&amp;w=408&amp;h=240&amp;yaw=88.92904&amp;pitch=0&amp;thumbfov=100">
            <a:extLst>
              <a:ext uri="{FF2B5EF4-FFF2-40B4-BE49-F238E27FC236}">
                <a16:creationId xmlns:a16="http://schemas.microsoft.com/office/drawing/2014/main" id="{89D842A1-7522-426C-98C0-38832CC393D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46863" y="1930400"/>
            <a:ext cx="6838236" cy="40224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nvite Welcome Connect">
            <a:extLst>
              <a:ext uri="{FF2B5EF4-FFF2-40B4-BE49-F238E27FC236}">
                <a16:creationId xmlns:a16="http://schemas.microsoft.com/office/drawing/2014/main" id="{187DA8DF-FEF1-4C6A-B5B1-209E3953A5D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27916" y="4973174"/>
            <a:ext cx="2212340" cy="1624330"/>
          </a:xfrm>
          <a:prstGeom prst="rect">
            <a:avLst/>
          </a:prstGeom>
          <a:noFill/>
          <a:ln>
            <a:noFill/>
          </a:ln>
        </p:spPr>
      </p:pic>
    </p:spTree>
    <p:extLst>
      <p:ext uri="{BB962C8B-B14F-4D97-AF65-F5344CB8AC3E}">
        <p14:creationId xmlns:p14="http://schemas.microsoft.com/office/powerpoint/2010/main" val="792102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B3DEE70-A3AE-4A2C-9C7C-C1FEA4826515}"/>
              </a:ext>
            </a:extLst>
          </p:cNvPr>
          <p:cNvSpPr>
            <a:spLocks noGrp="1"/>
          </p:cNvSpPr>
          <p:nvPr>
            <p:ph type="subTitle" idx="1"/>
          </p:nvPr>
        </p:nvSpPr>
        <p:spPr>
          <a:xfrm>
            <a:off x="1507066" y="437805"/>
            <a:ext cx="9332729" cy="6112624"/>
          </a:xfrm>
        </p:spPr>
        <p:txBody>
          <a:bodyPr/>
          <a:lstStyle/>
          <a:p>
            <a:endParaRPr lang="en-US" dirty="0"/>
          </a:p>
        </p:txBody>
      </p:sp>
      <p:pic>
        <p:nvPicPr>
          <p:cNvPr id="5" name="Picture 4" descr="A screen shot of a person&#10;&#10;Description automatically generated">
            <a:extLst>
              <a:ext uri="{FF2B5EF4-FFF2-40B4-BE49-F238E27FC236}">
                <a16:creationId xmlns:a16="http://schemas.microsoft.com/office/drawing/2014/main" id="{A048CBD2-EE25-4E4A-8504-988380D7D7D6}"/>
              </a:ext>
            </a:extLst>
          </p:cNvPr>
          <p:cNvPicPr>
            <a:picLocks noChangeAspect="1"/>
          </p:cNvPicPr>
          <p:nvPr/>
        </p:nvPicPr>
        <p:blipFill>
          <a:blip r:embed="rId2"/>
          <a:stretch>
            <a:fillRect/>
          </a:stretch>
        </p:blipFill>
        <p:spPr>
          <a:xfrm>
            <a:off x="2314575" y="280987"/>
            <a:ext cx="7562850" cy="6296025"/>
          </a:xfrm>
          <a:prstGeom prst="rect">
            <a:avLst/>
          </a:prstGeom>
        </p:spPr>
      </p:pic>
    </p:spTree>
    <p:extLst>
      <p:ext uri="{BB962C8B-B14F-4D97-AF65-F5344CB8AC3E}">
        <p14:creationId xmlns:p14="http://schemas.microsoft.com/office/powerpoint/2010/main" val="3164674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B59B7-4750-4B7C-A67D-52FE380C18A0}"/>
              </a:ext>
            </a:extLst>
          </p:cNvPr>
          <p:cNvSpPr>
            <a:spLocks noGrp="1"/>
          </p:cNvSpPr>
          <p:nvPr>
            <p:ph type="title"/>
          </p:nvPr>
        </p:nvSpPr>
        <p:spPr/>
        <p:txBody>
          <a:bodyPr>
            <a:normAutofit/>
          </a:bodyPr>
          <a:lstStyle/>
          <a:p>
            <a:r>
              <a:rPr lang="en-US" dirty="0"/>
              <a:t>INFORMATION GATHERED FROM ST. JOHNS’S </a:t>
            </a:r>
            <a:r>
              <a:rPr lang="en-US" sz="2000" dirty="0"/>
              <a:t>BUT NOT APPROVED BY SAME</a:t>
            </a:r>
          </a:p>
        </p:txBody>
      </p:sp>
      <p:sp>
        <p:nvSpPr>
          <p:cNvPr id="3" name="Content Placeholder 2">
            <a:extLst>
              <a:ext uri="{FF2B5EF4-FFF2-40B4-BE49-F238E27FC236}">
                <a16:creationId xmlns:a16="http://schemas.microsoft.com/office/drawing/2014/main" id="{A6E21381-9BA8-4F71-AF59-F8AADDB86BF2}"/>
              </a:ext>
            </a:extLst>
          </p:cNvPr>
          <p:cNvSpPr>
            <a:spLocks noGrp="1"/>
          </p:cNvSpPr>
          <p:nvPr>
            <p:ph idx="1"/>
          </p:nvPr>
        </p:nvSpPr>
        <p:spPr>
          <a:xfrm>
            <a:off x="1334086" y="1904566"/>
            <a:ext cx="8596668" cy="3880773"/>
          </a:xfrm>
        </p:spPr>
        <p:txBody>
          <a:bodyPr/>
          <a:lstStyle/>
          <a:p>
            <a:r>
              <a:rPr lang="en-US" dirty="0">
                <a:solidFill>
                  <a:schemeClr val="accent4"/>
                </a:solidFill>
              </a:rPr>
              <a:t>RECTOR FAMILIAR WITH IWC</a:t>
            </a:r>
          </a:p>
          <a:p>
            <a:r>
              <a:rPr lang="en-US" dirty="0">
                <a:solidFill>
                  <a:schemeClr val="accent4"/>
                </a:solidFill>
              </a:rPr>
              <a:t>RECTOR ATTENDED 2018 SUMMIT</a:t>
            </a:r>
          </a:p>
          <a:p>
            <a:r>
              <a:rPr lang="en-US" dirty="0">
                <a:solidFill>
                  <a:schemeClr val="accent4"/>
                </a:solidFill>
              </a:rPr>
              <a:t>PARISH IS DIVERSE</a:t>
            </a:r>
          </a:p>
          <a:p>
            <a:r>
              <a:rPr lang="en-US" dirty="0">
                <a:solidFill>
                  <a:schemeClr val="accent4"/>
                </a:solidFill>
              </a:rPr>
              <a:t>RECTOR WORKED WITH IWC IN HER PREVIOUS CHURCH, AND A RECENT ADDITION TO THE PARISH ALSO HAS IWC EXPERIENCE</a:t>
            </a:r>
          </a:p>
          <a:p>
            <a:r>
              <a:rPr lang="en-US" dirty="0">
                <a:solidFill>
                  <a:schemeClr val="accent4"/>
                </a:solidFill>
              </a:rPr>
              <a:t>THESE TWO ARE LEADING IWC.  ACCORDING TO RECTOR SOME IN PARISH MAY NOT BE AWARE THAT AN IWC MINISTRY IS UNDERWAY.  THEY JUST SEE THINGS BEING DONE DIFFERENTLY AND LIKE WHAT THEY SEE</a:t>
            </a:r>
          </a:p>
        </p:txBody>
      </p:sp>
      <p:pic>
        <p:nvPicPr>
          <p:cNvPr id="4" name="Picture 3" descr="Invite Welcome Connect">
            <a:extLst>
              <a:ext uri="{FF2B5EF4-FFF2-40B4-BE49-F238E27FC236}">
                <a16:creationId xmlns:a16="http://schemas.microsoft.com/office/drawing/2014/main" id="{0930F221-502D-40A1-A658-A2825FDCD13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7916" y="4973174"/>
            <a:ext cx="2212340" cy="1624330"/>
          </a:xfrm>
          <a:prstGeom prst="rect">
            <a:avLst/>
          </a:prstGeom>
          <a:noFill/>
          <a:ln>
            <a:noFill/>
          </a:ln>
        </p:spPr>
      </p:pic>
    </p:spTree>
    <p:extLst>
      <p:ext uri="{BB962C8B-B14F-4D97-AF65-F5344CB8AC3E}">
        <p14:creationId xmlns:p14="http://schemas.microsoft.com/office/powerpoint/2010/main" val="3273277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20204-4C4E-4520-83F1-31B4131B726E}"/>
              </a:ext>
            </a:extLst>
          </p:cNvPr>
          <p:cNvSpPr>
            <a:spLocks noGrp="1"/>
          </p:cNvSpPr>
          <p:nvPr>
            <p:ph type="title"/>
          </p:nvPr>
        </p:nvSpPr>
        <p:spPr/>
        <p:txBody>
          <a:bodyPr/>
          <a:lstStyle/>
          <a:p>
            <a:r>
              <a:rPr lang="en-US" dirty="0"/>
              <a:t>THE MEMORIAL CHURCH OF THE GOOD SHEPHERD, PARKERSBURG, WV</a:t>
            </a:r>
          </a:p>
        </p:txBody>
      </p:sp>
      <p:pic>
        <p:nvPicPr>
          <p:cNvPr id="5" name="Content Placeholder 4" descr="A large red brick building&#10;&#10;Description automatically generated">
            <a:extLst>
              <a:ext uri="{FF2B5EF4-FFF2-40B4-BE49-F238E27FC236}">
                <a16:creationId xmlns:a16="http://schemas.microsoft.com/office/drawing/2014/main" id="{67BFF487-7C8F-4C9D-9096-323C376BC3CB}"/>
              </a:ext>
            </a:extLst>
          </p:cNvPr>
          <p:cNvPicPr>
            <a:picLocks noGrp="1" noChangeAspect="1"/>
          </p:cNvPicPr>
          <p:nvPr>
            <p:ph idx="1"/>
          </p:nvPr>
        </p:nvPicPr>
        <p:blipFill>
          <a:blip r:embed="rId3"/>
          <a:stretch>
            <a:fillRect/>
          </a:stretch>
        </p:blipFill>
        <p:spPr>
          <a:xfrm>
            <a:off x="2727992" y="1812445"/>
            <a:ext cx="5491955" cy="4118967"/>
          </a:xfrm>
        </p:spPr>
      </p:pic>
      <p:sp>
        <p:nvSpPr>
          <p:cNvPr id="6" name="TextBox 5">
            <a:extLst>
              <a:ext uri="{FF2B5EF4-FFF2-40B4-BE49-F238E27FC236}">
                <a16:creationId xmlns:a16="http://schemas.microsoft.com/office/drawing/2014/main" id="{FD6DC71A-3140-4377-B820-A1A1ADCB0FA5}"/>
              </a:ext>
            </a:extLst>
          </p:cNvPr>
          <p:cNvSpPr txBox="1"/>
          <p:nvPr/>
        </p:nvSpPr>
        <p:spPr>
          <a:xfrm>
            <a:off x="3088481" y="6248400"/>
            <a:ext cx="6015037" cy="307777"/>
          </a:xfrm>
          <a:prstGeom prst="rect">
            <a:avLst/>
          </a:prstGeom>
          <a:noFill/>
        </p:spPr>
        <p:txBody>
          <a:bodyPr wrap="square" rtlCol="0">
            <a:spAutoFit/>
          </a:bodyPr>
          <a:lstStyle/>
          <a:p>
            <a:r>
              <a:rPr lang="en-US" sz="1400" dirty="0">
                <a:solidFill>
                  <a:srgbClr val="FF66FF"/>
                </a:solidFill>
              </a:rPr>
              <a:t>THIS REALLY IS AN EPISCOPAL CHURCH</a:t>
            </a:r>
          </a:p>
        </p:txBody>
      </p:sp>
      <p:pic>
        <p:nvPicPr>
          <p:cNvPr id="7" name="Picture 6" descr="Invite Welcome Connect">
            <a:extLst>
              <a:ext uri="{FF2B5EF4-FFF2-40B4-BE49-F238E27FC236}">
                <a16:creationId xmlns:a16="http://schemas.microsoft.com/office/drawing/2014/main" id="{A20AFD1B-4CA9-4776-9421-9B598495940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27916" y="4973174"/>
            <a:ext cx="2212340" cy="1624330"/>
          </a:xfrm>
          <a:prstGeom prst="rect">
            <a:avLst/>
          </a:prstGeom>
          <a:noFill/>
          <a:ln>
            <a:noFill/>
          </a:ln>
        </p:spPr>
      </p:pic>
    </p:spTree>
    <p:extLst>
      <p:ext uri="{BB962C8B-B14F-4D97-AF65-F5344CB8AC3E}">
        <p14:creationId xmlns:p14="http://schemas.microsoft.com/office/powerpoint/2010/main" val="4240746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AB2DC-E682-4EE4-9AA4-A6C3B2BE46DD}"/>
              </a:ext>
            </a:extLst>
          </p:cNvPr>
          <p:cNvSpPr>
            <a:spLocks noGrp="1"/>
          </p:cNvSpPr>
          <p:nvPr>
            <p:ph type="title"/>
          </p:nvPr>
        </p:nvSpPr>
        <p:spPr/>
        <p:txBody>
          <a:bodyPr/>
          <a:lstStyle/>
          <a:p>
            <a:r>
              <a:rPr lang="en-US" dirty="0"/>
              <a:t>GOOD SHEPHERD  CHURCH, PARKERSBURG, WV</a:t>
            </a:r>
          </a:p>
        </p:txBody>
      </p:sp>
      <p:sp>
        <p:nvSpPr>
          <p:cNvPr id="3" name="Content Placeholder 2">
            <a:extLst>
              <a:ext uri="{FF2B5EF4-FFF2-40B4-BE49-F238E27FC236}">
                <a16:creationId xmlns:a16="http://schemas.microsoft.com/office/drawing/2014/main" id="{3E3B8D57-E42A-4596-989F-3A7DF05DBCDF}"/>
              </a:ext>
            </a:extLst>
          </p:cNvPr>
          <p:cNvSpPr>
            <a:spLocks noGrp="1"/>
          </p:cNvSpPr>
          <p:nvPr>
            <p:ph idx="1"/>
          </p:nvPr>
        </p:nvSpPr>
        <p:spPr>
          <a:xfrm>
            <a:off x="1143270" y="1840257"/>
            <a:ext cx="8596668" cy="3880773"/>
          </a:xfrm>
        </p:spPr>
        <p:txBody>
          <a:bodyPr>
            <a:normAutofit lnSpcReduction="10000"/>
          </a:bodyPr>
          <a:lstStyle/>
          <a:p>
            <a:r>
              <a:rPr lang="en-US" dirty="0">
                <a:solidFill>
                  <a:schemeClr val="accent4"/>
                </a:solidFill>
              </a:rPr>
              <a:t>ASA-80</a:t>
            </a:r>
          </a:p>
          <a:p>
            <a:r>
              <a:rPr lang="en-US" dirty="0">
                <a:solidFill>
                  <a:schemeClr val="accent4"/>
                </a:solidFill>
              </a:rPr>
              <a:t>MEMBERSHIP-250</a:t>
            </a:r>
          </a:p>
          <a:p>
            <a:r>
              <a:rPr lang="en-US" dirty="0">
                <a:solidFill>
                  <a:schemeClr val="accent4"/>
                </a:solidFill>
              </a:rPr>
              <a:t>SINGLE CLERGY PERSON, NO DEACON</a:t>
            </a:r>
          </a:p>
          <a:p>
            <a:r>
              <a:rPr lang="en-US" dirty="0">
                <a:solidFill>
                  <a:schemeClr val="accent4"/>
                </a:solidFill>
              </a:rPr>
              <a:t>DOWN FROM HIGH ASA OF 200 IN 1990</a:t>
            </a:r>
          </a:p>
          <a:p>
            <a:r>
              <a:rPr lang="en-US" dirty="0">
                <a:solidFill>
                  <a:schemeClr val="accent4"/>
                </a:solidFill>
              </a:rPr>
              <a:t>GENERAL AREA POPULATION GROWTH  -1.6%</a:t>
            </a:r>
          </a:p>
          <a:p>
            <a:r>
              <a:rPr lang="en-US" dirty="0">
                <a:solidFill>
                  <a:schemeClr val="accent4"/>
                </a:solidFill>
              </a:rPr>
              <a:t>CHURCH IN IMPOVRISHED, HIGH-CRIME SECTION OF TOWN</a:t>
            </a:r>
          </a:p>
          <a:p>
            <a:r>
              <a:rPr lang="en-US" dirty="0">
                <a:solidFill>
                  <a:schemeClr val="accent4"/>
                </a:solidFill>
              </a:rPr>
              <a:t>ANNUAL BUDGET-$260,000</a:t>
            </a:r>
          </a:p>
          <a:p>
            <a:r>
              <a:rPr lang="en-US" dirty="0">
                <a:solidFill>
                  <a:schemeClr val="accent4"/>
                </a:solidFill>
              </a:rPr>
              <a:t>INVITE WELCOME CONNECT LED BY THREE TEAMS WITH A LEADER FOR EACH TEAM WITH THE RECTOR IN OVERALL CHARGE AND AN IWC CHEERLEADER TO SUPPLY NEEDED INPUT</a:t>
            </a:r>
            <a:br>
              <a:rPr lang="en-US" dirty="0">
                <a:solidFill>
                  <a:schemeClr val="accent4"/>
                </a:solidFill>
              </a:rPr>
            </a:br>
            <a:endParaRPr lang="en-US" dirty="0">
              <a:solidFill>
                <a:schemeClr val="accent4"/>
              </a:solidFill>
            </a:endParaRPr>
          </a:p>
          <a:p>
            <a:endParaRPr lang="en-US" dirty="0"/>
          </a:p>
        </p:txBody>
      </p:sp>
      <p:pic>
        <p:nvPicPr>
          <p:cNvPr id="4" name="Picture 3" descr="Invite Welcome Connect">
            <a:extLst>
              <a:ext uri="{FF2B5EF4-FFF2-40B4-BE49-F238E27FC236}">
                <a16:creationId xmlns:a16="http://schemas.microsoft.com/office/drawing/2014/main" id="{9F0AF126-1F97-4450-9EB6-A0B916DC24A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7916" y="5276704"/>
            <a:ext cx="1694071" cy="1320800"/>
          </a:xfrm>
          <a:prstGeom prst="rect">
            <a:avLst/>
          </a:prstGeom>
          <a:noFill/>
          <a:ln>
            <a:noFill/>
          </a:ln>
        </p:spPr>
      </p:pic>
    </p:spTree>
    <p:extLst>
      <p:ext uri="{BB962C8B-B14F-4D97-AF65-F5344CB8AC3E}">
        <p14:creationId xmlns:p14="http://schemas.microsoft.com/office/powerpoint/2010/main" val="1792840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2FE7C-21DB-4274-9F99-24204D4CAC76}"/>
              </a:ext>
            </a:extLst>
          </p:cNvPr>
          <p:cNvSpPr>
            <a:spLocks noGrp="1"/>
          </p:cNvSpPr>
          <p:nvPr>
            <p:ph type="title"/>
          </p:nvPr>
        </p:nvSpPr>
        <p:spPr/>
        <p:txBody>
          <a:bodyPr/>
          <a:lstStyle/>
          <a:p>
            <a:r>
              <a:rPr lang="en-US" dirty="0"/>
              <a:t>INFORMATION GATHERED FROM GOOD SHEPHERD </a:t>
            </a:r>
            <a:r>
              <a:rPr lang="en-US" sz="1200" dirty="0"/>
              <a:t>AND APPROVED BY SAME</a:t>
            </a:r>
          </a:p>
        </p:txBody>
      </p:sp>
      <p:sp>
        <p:nvSpPr>
          <p:cNvPr id="3" name="Content Placeholder 2">
            <a:extLst>
              <a:ext uri="{FF2B5EF4-FFF2-40B4-BE49-F238E27FC236}">
                <a16:creationId xmlns:a16="http://schemas.microsoft.com/office/drawing/2014/main" id="{0FEB9A41-8091-49B6-892E-BF83A6AFC1E2}"/>
              </a:ext>
            </a:extLst>
          </p:cNvPr>
          <p:cNvSpPr>
            <a:spLocks noGrp="1"/>
          </p:cNvSpPr>
          <p:nvPr>
            <p:ph idx="1"/>
          </p:nvPr>
        </p:nvSpPr>
        <p:spPr>
          <a:xfrm>
            <a:off x="891185" y="1930400"/>
            <a:ext cx="8596668" cy="3880773"/>
          </a:xfrm>
        </p:spPr>
        <p:txBody>
          <a:bodyPr>
            <a:normAutofit fontScale="92500" lnSpcReduction="20000"/>
          </a:bodyPr>
          <a:lstStyle/>
          <a:p>
            <a:r>
              <a:rPr lang="en-US" dirty="0">
                <a:solidFill>
                  <a:schemeClr val="accent4"/>
                </a:solidFill>
              </a:rPr>
              <a:t>WE CREATED A PARISH PRAYER IN 2012; PRAYED AT EVERY SERVICE, IT HAS BECOME OUR MISSION STATEMENT</a:t>
            </a:r>
          </a:p>
          <a:p>
            <a:r>
              <a:rPr lang="en-US" dirty="0">
                <a:solidFill>
                  <a:schemeClr val="accent4"/>
                </a:solidFill>
              </a:rPr>
              <a:t>HOSTED MARY PARMER WORKSHOP FOR DIOCESE IN 2017</a:t>
            </a:r>
            <a:r>
              <a:rPr lang="en-US" sz="1600" dirty="0">
                <a:solidFill>
                  <a:schemeClr val="accent4"/>
                </a:solidFill>
              </a:rPr>
              <a:t>-HINT: THE DIOCESAN EVANGELISM COMMITTEE PAID FOR WORKSHOP</a:t>
            </a:r>
          </a:p>
          <a:p>
            <a:r>
              <a:rPr lang="en-US" dirty="0">
                <a:solidFill>
                  <a:schemeClr val="accent4"/>
                </a:solidFill>
              </a:rPr>
              <a:t>STARTED DAILY EMAIL TO PRAY FOR WORKSHOP. </a:t>
            </a:r>
          </a:p>
          <a:p>
            <a:r>
              <a:rPr lang="en-US" dirty="0">
                <a:solidFill>
                  <a:schemeClr val="accent4"/>
                </a:solidFill>
              </a:rPr>
              <a:t> INITIAL IWC EVALUATION</a:t>
            </a:r>
          </a:p>
          <a:p>
            <a:pPr lvl="2"/>
            <a:r>
              <a:rPr lang="en-US" dirty="0">
                <a:solidFill>
                  <a:schemeClr val="accent4"/>
                </a:solidFill>
              </a:rPr>
              <a:t>TOLERATED VISITORS</a:t>
            </a:r>
          </a:p>
          <a:p>
            <a:pPr lvl="2"/>
            <a:r>
              <a:rPr lang="en-US" dirty="0">
                <a:solidFill>
                  <a:schemeClr val="accent4"/>
                </a:solidFill>
              </a:rPr>
              <a:t>NINE EXITS GOING TO AFTER SERVICE COFFEE LOCATION</a:t>
            </a:r>
          </a:p>
          <a:p>
            <a:pPr lvl="2"/>
            <a:r>
              <a:rPr lang="en-US" dirty="0">
                <a:solidFill>
                  <a:schemeClr val="accent4"/>
                </a:solidFill>
              </a:rPr>
              <a:t>EVANGELISM WAS NOT A DIRTY WORD, BUT WE SELDOM SPOKE OF IT</a:t>
            </a:r>
          </a:p>
          <a:p>
            <a:r>
              <a:rPr lang="en-US" dirty="0">
                <a:solidFill>
                  <a:schemeClr val="accent4"/>
                </a:solidFill>
              </a:rPr>
              <a:t>GROWTH WAS ESSENTIAL TO OUR SURVIVAL, AS WELL AS WHAT CHRIST COMMANDED US TO DO</a:t>
            </a:r>
          </a:p>
          <a:p>
            <a:pPr lvl="2"/>
            <a:r>
              <a:rPr lang="en-US" dirty="0">
                <a:solidFill>
                  <a:schemeClr val="accent4"/>
                </a:solidFill>
              </a:rPr>
              <a:t>NEED TO BE HONEST ABOUT THIS, BECAUSE TENSION BETWEEN THE GREAT COMMISSION AND GROWTH DOESN’T GO AWAY</a:t>
            </a:r>
          </a:p>
          <a:p>
            <a:pPr lvl="2"/>
            <a:r>
              <a:rPr lang="en-US" i="1" dirty="0">
                <a:solidFill>
                  <a:schemeClr val="accent4"/>
                </a:solidFill>
              </a:rPr>
              <a:t>DOES</a:t>
            </a:r>
            <a:r>
              <a:rPr lang="en-US" dirty="0">
                <a:solidFill>
                  <a:schemeClr val="accent4"/>
                </a:solidFill>
              </a:rPr>
              <a:t> MAKE EVANGELISM LOOK MORE ATTRACTIVE</a:t>
            </a:r>
          </a:p>
          <a:p>
            <a:endParaRPr lang="en-US" dirty="0"/>
          </a:p>
        </p:txBody>
      </p:sp>
      <p:pic>
        <p:nvPicPr>
          <p:cNvPr id="4" name="Picture 3" descr="Invite Welcome Connect">
            <a:extLst>
              <a:ext uri="{FF2B5EF4-FFF2-40B4-BE49-F238E27FC236}">
                <a16:creationId xmlns:a16="http://schemas.microsoft.com/office/drawing/2014/main" id="{4EAA7164-B9A1-464F-A294-23FFDCC31AE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7916" y="5508522"/>
            <a:ext cx="1527142" cy="1088981"/>
          </a:xfrm>
          <a:prstGeom prst="rect">
            <a:avLst/>
          </a:prstGeom>
          <a:noFill/>
          <a:ln>
            <a:noFill/>
          </a:ln>
        </p:spPr>
      </p:pic>
    </p:spTree>
    <p:extLst>
      <p:ext uri="{BB962C8B-B14F-4D97-AF65-F5344CB8AC3E}">
        <p14:creationId xmlns:p14="http://schemas.microsoft.com/office/powerpoint/2010/main" val="2641808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3E668-63BB-444C-9831-A19AD5B4C3CB}"/>
              </a:ext>
            </a:extLst>
          </p:cNvPr>
          <p:cNvSpPr>
            <a:spLocks noGrp="1"/>
          </p:cNvSpPr>
          <p:nvPr>
            <p:ph type="title"/>
          </p:nvPr>
        </p:nvSpPr>
        <p:spPr>
          <a:xfrm>
            <a:off x="677334" y="609600"/>
            <a:ext cx="8596668" cy="677549"/>
          </a:xfrm>
        </p:spPr>
        <p:txBody>
          <a:bodyPr/>
          <a:lstStyle/>
          <a:p>
            <a:r>
              <a:rPr lang="en-US" dirty="0"/>
              <a:t>THINGS WE DID</a:t>
            </a:r>
          </a:p>
        </p:txBody>
      </p:sp>
      <p:sp>
        <p:nvSpPr>
          <p:cNvPr id="3" name="Content Placeholder 2">
            <a:extLst>
              <a:ext uri="{FF2B5EF4-FFF2-40B4-BE49-F238E27FC236}">
                <a16:creationId xmlns:a16="http://schemas.microsoft.com/office/drawing/2014/main" id="{F9C0402B-D579-4B81-903D-37980E32116E}"/>
              </a:ext>
            </a:extLst>
          </p:cNvPr>
          <p:cNvSpPr>
            <a:spLocks noGrp="1"/>
          </p:cNvSpPr>
          <p:nvPr>
            <p:ph idx="1"/>
          </p:nvPr>
        </p:nvSpPr>
        <p:spPr>
          <a:xfrm>
            <a:off x="677334" y="1641984"/>
            <a:ext cx="8596668" cy="3880773"/>
          </a:xfrm>
        </p:spPr>
        <p:txBody>
          <a:bodyPr/>
          <a:lstStyle/>
          <a:p>
            <a:pPr>
              <a:buFont typeface="Arial" panose="020B0604020202020204" pitchFamily="34" charset="0"/>
              <a:buChar char="•"/>
            </a:pPr>
            <a:r>
              <a:rPr lang="en-US" sz="2000" dirty="0">
                <a:solidFill>
                  <a:schemeClr val="accent4"/>
                </a:solidFill>
              </a:rPr>
              <a:t>WELCOME CENTER, AND MAKING GREETING TEAMS IMPORTANT TO GREATLY IMPROVED OUR ATTITUDE TOWARDS VISITORS</a:t>
            </a:r>
          </a:p>
          <a:p>
            <a:pPr>
              <a:buFont typeface="Arial" panose="020B0604020202020204" pitchFamily="34" charset="0"/>
              <a:buChar char="•"/>
            </a:pPr>
            <a:r>
              <a:rPr lang="en-US" sz="2000" dirty="0">
                <a:solidFill>
                  <a:schemeClr val="accent4"/>
                </a:solidFill>
              </a:rPr>
              <a:t>EMAILS HAVE MORE THAN 30 OUT OF AN ASA OF 80 THINKING ABOUT AND PRAYING FOR EVANGELISM EVERY DAY</a:t>
            </a:r>
          </a:p>
          <a:p>
            <a:pPr>
              <a:buFont typeface="Arial" panose="020B0604020202020204" pitchFamily="34" charset="0"/>
              <a:buChar char="•"/>
            </a:pPr>
            <a:r>
              <a:rPr lang="en-US" sz="2000" dirty="0">
                <a:solidFill>
                  <a:schemeClr val="accent4"/>
                </a:solidFill>
              </a:rPr>
              <a:t>HOSTED SHARING FAITH DINNERS FOR MORE THAN 60 PEOPLE </a:t>
            </a:r>
            <a:r>
              <a:rPr lang="en-US" sz="2000" dirty="0">
                <a:solidFill>
                  <a:schemeClr val="accent4"/>
                </a:solidFill>
                <a:hlinkClick r:id="rId3"/>
              </a:rPr>
              <a:t>http://www.sharingfaithdinners.com/</a:t>
            </a:r>
            <a:endParaRPr lang="en-US" sz="2000" dirty="0">
              <a:solidFill>
                <a:schemeClr val="accent4"/>
              </a:solidFill>
            </a:endParaRPr>
          </a:p>
          <a:p>
            <a:pPr>
              <a:buFont typeface="Arial" panose="020B0604020202020204" pitchFamily="34" charset="0"/>
              <a:buChar char="•"/>
            </a:pPr>
            <a:r>
              <a:rPr lang="en-US" sz="2000" dirty="0">
                <a:solidFill>
                  <a:schemeClr val="accent4"/>
                </a:solidFill>
              </a:rPr>
              <a:t>FORMED INVITE, WELCOME, AND CONNECT TEAMS THAT MEET MONTHLY (5:00 PM WITH 1 ½ HOUR DURATION WORKS WELL)</a:t>
            </a:r>
          </a:p>
          <a:p>
            <a:pPr>
              <a:buFont typeface="Arial" panose="020B0604020202020204" pitchFamily="34" charset="0"/>
              <a:buChar char="•"/>
            </a:pPr>
            <a:r>
              <a:rPr lang="en-US" sz="2000" dirty="0">
                <a:solidFill>
                  <a:schemeClr val="accent4"/>
                </a:solidFill>
              </a:rPr>
              <a:t>EVANGELISM MEETING</a:t>
            </a:r>
          </a:p>
          <a:p>
            <a:endParaRPr lang="en-US" dirty="0"/>
          </a:p>
        </p:txBody>
      </p:sp>
      <p:pic>
        <p:nvPicPr>
          <p:cNvPr id="4" name="Picture 3" descr="Invite Welcome Connect">
            <a:extLst>
              <a:ext uri="{FF2B5EF4-FFF2-40B4-BE49-F238E27FC236}">
                <a16:creationId xmlns:a16="http://schemas.microsoft.com/office/drawing/2014/main" id="{74E7A0E6-5827-4D22-8D7F-BB300E58223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27916" y="5276702"/>
            <a:ext cx="1748368" cy="1320801"/>
          </a:xfrm>
          <a:prstGeom prst="rect">
            <a:avLst/>
          </a:prstGeom>
          <a:noFill/>
          <a:ln>
            <a:noFill/>
          </a:ln>
        </p:spPr>
      </p:pic>
    </p:spTree>
    <p:extLst>
      <p:ext uri="{BB962C8B-B14F-4D97-AF65-F5344CB8AC3E}">
        <p14:creationId xmlns:p14="http://schemas.microsoft.com/office/powerpoint/2010/main" val="31187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26487-C270-4190-B42E-17D225A6E64B}"/>
              </a:ext>
            </a:extLst>
          </p:cNvPr>
          <p:cNvSpPr>
            <a:spLocks noGrp="1"/>
          </p:cNvSpPr>
          <p:nvPr>
            <p:ph type="title"/>
          </p:nvPr>
        </p:nvSpPr>
        <p:spPr>
          <a:xfrm>
            <a:off x="677334" y="609600"/>
            <a:ext cx="8596668" cy="704850"/>
          </a:xfrm>
        </p:spPr>
        <p:txBody>
          <a:bodyPr/>
          <a:lstStyle/>
          <a:p>
            <a:r>
              <a:rPr lang="en-US" dirty="0"/>
              <a:t>RESULTS AT GOOD SHEPHERD</a:t>
            </a:r>
          </a:p>
        </p:txBody>
      </p:sp>
      <p:sp>
        <p:nvSpPr>
          <p:cNvPr id="3" name="Content Placeholder 2">
            <a:extLst>
              <a:ext uri="{FF2B5EF4-FFF2-40B4-BE49-F238E27FC236}">
                <a16:creationId xmlns:a16="http://schemas.microsoft.com/office/drawing/2014/main" id="{29FF99F6-8F48-4B0C-8ED6-C30965437F2C}"/>
              </a:ext>
            </a:extLst>
          </p:cNvPr>
          <p:cNvSpPr>
            <a:spLocks noGrp="1"/>
          </p:cNvSpPr>
          <p:nvPr>
            <p:ph idx="1"/>
          </p:nvPr>
        </p:nvSpPr>
        <p:spPr>
          <a:xfrm>
            <a:off x="677334" y="1488613"/>
            <a:ext cx="8596668" cy="3880773"/>
          </a:xfrm>
        </p:spPr>
        <p:txBody>
          <a:bodyPr/>
          <a:lstStyle/>
          <a:p>
            <a:r>
              <a:rPr lang="en-US" dirty="0">
                <a:solidFill>
                  <a:schemeClr val="accent4"/>
                </a:solidFill>
              </a:rPr>
              <a:t>NEW WELCOME CENTER, MUCH IMPROVED WELCOME TEAMS</a:t>
            </a:r>
          </a:p>
          <a:p>
            <a:pPr lvl="3"/>
            <a:r>
              <a:rPr lang="en-US" dirty="0">
                <a:solidFill>
                  <a:schemeClr val="accent4"/>
                </a:solidFill>
              </a:rPr>
              <a:t>CAPITAL CAMPAIGN TO CREATE NEW WELCOME CENTER AND INVITING NURSERY</a:t>
            </a:r>
          </a:p>
          <a:p>
            <a:pPr lvl="3"/>
            <a:r>
              <a:rPr lang="en-US" dirty="0">
                <a:solidFill>
                  <a:schemeClr val="accent4"/>
                </a:solidFill>
              </a:rPr>
              <a:t>VISITORS GO THROUGH WELCOME CENTER ON WAY IN AND WAY OUT OF CHURCH</a:t>
            </a:r>
          </a:p>
          <a:p>
            <a:r>
              <a:rPr lang="en-US" dirty="0">
                <a:solidFill>
                  <a:schemeClr val="accent4"/>
                </a:solidFill>
              </a:rPr>
              <a:t>WON AN EPISCOPAL CHURCH EVANGELISM GRANT</a:t>
            </a:r>
          </a:p>
          <a:p>
            <a:r>
              <a:rPr lang="en-US" dirty="0">
                <a:solidFill>
                  <a:schemeClr val="accent4"/>
                </a:solidFill>
              </a:rPr>
              <a:t>RAN A TV COMMERCIAL FOR FOUR MONTHS</a:t>
            </a:r>
          </a:p>
          <a:p>
            <a:r>
              <a:rPr lang="en-US" dirty="0">
                <a:solidFill>
                  <a:schemeClr val="accent4"/>
                </a:solidFill>
              </a:rPr>
              <a:t>ASA IS UP BY NET FOUR (4% in a declining population area)</a:t>
            </a:r>
          </a:p>
          <a:p>
            <a:r>
              <a:rPr lang="en-US" dirty="0">
                <a:solidFill>
                  <a:schemeClr val="accent4"/>
                </a:solidFill>
              </a:rPr>
              <a:t>SOCIAL MEDIA PRESENCE UPGRADED BUT WE STILL NEED TO IMPROVE IN CONNECTING WITH YOUNGER PEOPLE</a:t>
            </a:r>
          </a:p>
          <a:p>
            <a:r>
              <a:rPr lang="en-US" dirty="0">
                <a:solidFill>
                  <a:schemeClr val="accent4"/>
                </a:solidFill>
              </a:rPr>
              <a:t>STILL UNSURE OF ANSWER TO “CONNECT TO WHAT”</a:t>
            </a:r>
          </a:p>
          <a:p>
            <a:endParaRPr lang="en-US" dirty="0"/>
          </a:p>
        </p:txBody>
      </p:sp>
      <p:pic>
        <p:nvPicPr>
          <p:cNvPr id="4" name="Picture 3" descr="Invite Welcome Connect">
            <a:extLst>
              <a:ext uri="{FF2B5EF4-FFF2-40B4-BE49-F238E27FC236}">
                <a16:creationId xmlns:a16="http://schemas.microsoft.com/office/drawing/2014/main" id="{AAFF2CD2-85EE-460A-BB6F-D9A2685D85E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7916" y="5471652"/>
            <a:ext cx="1689374" cy="1125852"/>
          </a:xfrm>
          <a:prstGeom prst="rect">
            <a:avLst/>
          </a:prstGeom>
          <a:noFill/>
          <a:ln>
            <a:noFill/>
          </a:ln>
        </p:spPr>
      </p:pic>
    </p:spTree>
    <p:extLst>
      <p:ext uri="{BB962C8B-B14F-4D97-AF65-F5344CB8AC3E}">
        <p14:creationId xmlns:p14="http://schemas.microsoft.com/office/powerpoint/2010/main" val="3890240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0D959-6BA2-4EEF-B40E-855018022946}"/>
              </a:ext>
            </a:extLst>
          </p:cNvPr>
          <p:cNvSpPr>
            <a:spLocks noGrp="1"/>
          </p:cNvSpPr>
          <p:nvPr>
            <p:ph type="ctrTitle"/>
          </p:nvPr>
        </p:nvSpPr>
        <p:spPr>
          <a:xfrm>
            <a:off x="1533193" y="1457477"/>
            <a:ext cx="7766936" cy="2872860"/>
          </a:xfrm>
        </p:spPr>
        <p:txBody>
          <a:bodyPr/>
          <a:lstStyle/>
          <a:p>
            <a:pPr algn="ctr"/>
            <a:r>
              <a:rPr lang="en-US" sz="4800" dirty="0"/>
              <a:t>DOES </a:t>
            </a:r>
            <a:br>
              <a:rPr lang="en-US" sz="4800" dirty="0"/>
            </a:br>
            <a:r>
              <a:rPr lang="en-US" sz="4800" dirty="0"/>
              <a:t>INVITE WELCOME CONNECT </a:t>
            </a:r>
            <a:br>
              <a:rPr lang="en-US" sz="4800" dirty="0"/>
            </a:br>
            <a:r>
              <a:rPr lang="en-US" sz="4800" dirty="0"/>
              <a:t>WORK IN SMALL CHURCHES</a:t>
            </a:r>
          </a:p>
        </p:txBody>
      </p:sp>
    </p:spTree>
    <p:extLst>
      <p:ext uri="{BB962C8B-B14F-4D97-AF65-F5344CB8AC3E}">
        <p14:creationId xmlns:p14="http://schemas.microsoft.com/office/powerpoint/2010/main" val="2433106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9E896EB-63C5-42E0-A243-0DF635AFAFA4}"/>
              </a:ext>
            </a:extLst>
          </p:cNvPr>
          <p:cNvSpPr>
            <a:spLocks noGrp="1"/>
          </p:cNvSpPr>
          <p:nvPr>
            <p:ph type="subTitle" idx="1"/>
          </p:nvPr>
        </p:nvSpPr>
        <p:spPr>
          <a:xfrm>
            <a:off x="1507067" y="4050833"/>
            <a:ext cx="8412788" cy="1840429"/>
          </a:xfrm>
        </p:spPr>
        <p:txBody>
          <a:bodyPr>
            <a:normAutofit/>
          </a:bodyPr>
          <a:lstStyle/>
          <a:p>
            <a:pPr marL="342900" indent="-342900" algn="l">
              <a:buFont typeface="Arial" panose="020B0604020202020204" pitchFamily="34" charset="0"/>
              <a:buChar char="•"/>
            </a:pPr>
            <a:endParaRPr lang="en-US" sz="2400" dirty="0">
              <a:solidFill>
                <a:schemeClr val="accent6">
                  <a:lumMod val="50000"/>
                </a:schemeClr>
              </a:solidFill>
            </a:endParaRPr>
          </a:p>
          <a:p>
            <a:pPr marL="285750" indent="-285750" algn="l">
              <a:buFont typeface="Arial" panose="020B0604020202020204" pitchFamily="34" charset="0"/>
              <a:buChar char="•"/>
            </a:pPr>
            <a:endParaRPr lang="en-US" sz="2400" dirty="0">
              <a:solidFill>
                <a:schemeClr val="accent6">
                  <a:lumMod val="50000"/>
                </a:schemeClr>
              </a:solidFill>
            </a:endParaRPr>
          </a:p>
          <a:p>
            <a:pPr marL="285750" indent="-285750" algn="l">
              <a:buFont typeface="Arial" panose="020B0604020202020204" pitchFamily="34" charset="0"/>
              <a:buChar char="•"/>
            </a:pPr>
            <a:endParaRPr lang="en-US" sz="2400" dirty="0">
              <a:solidFill>
                <a:schemeClr val="accent6">
                  <a:lumMod val="50000"/>
                </a:schemeClr>
              </a:solidFill>
            </a:endParaRPr>
          </a:p>
        </p:txBody>
      </p:sp>
      <p:sp>
        <p:nvSpPr>
          <p:cNvPr id="4" name="Rectangle 3">
            <a:extLst>
              <a:ext uri="{FF2B5EF4-FFF2-40B4-BE49-F238E27FC236}">
                <a16:creationId xmlns:a16="http://schemas.microsoft.com/office/drawing/2014/main" id="{E7D3077A-EFD7-4D8C-8BDE-B04AE828D155}"/>
              </a:ext>
            </a:extLst>
          </p:cNvPr>
          <p:cNvSpPr/>
          <p:nvPr/>
        </p:nvSpPr>
        <p:spPr>
          <a:xfrm>
            <a:off x="2098797" y="966738"/>
            <a:ext cx="7429150" cy="175432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rgbClr val="7030A0"/>
                </a:solidFill>
                <a:effectLst/>
              </a:rPr>
              <a:t>YES!</a:t>
            </a:r>
          </a:p>
          <a:p>
            <a:pPr algn="ctr"/>
            <a:r>
              <a:rPr lang="en-US" sz="5400" b="1" dirty="0">
                <a:ln/>
                <a:solidFill>
                  <a:schemeClr val="accent3">
                    <a:lumMod val="60000"/>
                    <a:lumOff val="40000"/>
                  </a:schemeClr>
                </a:solidFill>
              </a:rPr>
              <a:t>IT </a:t>
            </a:r>
            <a:r>
              <a:rPr lang="en-US" sz="5400" b="1" i="1" dirty="0">
                <a:ln/>
                <a:solidFill>
                  <a:schemeClr val="accent3">
                    <a:lumMod val="60000"/>
                    <a:lumOff val="40000"/>
                  </a:schemeClr>
                </a:solidFill>
              </a:rPr>
              <a:t>REALLY</a:t>
            </a:r>
            <a:r>
              <a:rPr lang="en-US" sz="5400" b="1" dirty="0">
                <a:ln/>
                <a:solidFill>
                  <a:schemeClr val="accent3">
                    <a:lumMod val="60000"/>
                    <a:lumOff val="40000"/>
                  </a:schemeClr>
                </a:solidFill>
              </a:rPr>
              <a:t> DOES WORK</a:t>
            </a:r>
            <a:endParaRPr lang="en-US" sz="5400" b="1" cap="none" spc="0" dirty="0">
              <a:ln/>
              <a:solidFill>
                <a:schemeClr val="accent3">
                  <a:lumMod val="60000"/>
                  <a:lumOff val="40000"/>
                </a:schemeClr>
              </a:solidFill>
              <a:effectLst/>
            </a:endParaRPr>
          </a:p>
        </p:txBody>
      </p:sp>
    </p:spTree>
    <p:extLst>
      <p:ext uri="{BB962C8B-B14F-4D97-AF65-F5344CB8AC3E}">
        <p14:creationId xmlns:p14="http://schemas.microsoft.com/office/powerpoint/2010/main" val="80719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10A25-6D94-4E2B-9F49-AE006B3C5BC3}"/>
              </a:ext>
            </a:extLst>
          </p:cNvPr>
          <p:cNvSpPr>
            <a:spLocks noGrp="1"/>
          </p:cNvSpPr>
          <p:nvPr>
            <p:ph type="title"/>
          </p:nvPr>
        </p:nvSpPr>
        <p:spPr/>
        <p:txBody>
          <a:bodyPr/>
          <a:lstStyle/>
          <a:p>
            <a:r>
              <a:rPr lang="en-US" dirty="0"/>
              <a:t>INITIATING AN INVITE WELCOME CONNECT MINISTRY IN A SMALL CHURCH</a:t>
            </a:r>
          </a:p>
        </p:txBody>
      </p:sp>
      <p:sp>
        <p:nvSpPr>
          <p:cNvPr id="3" name="Content Placeholder 2">
            <a:extLst>
              <a:ext uri="{FF2B5EF4-FFF2-40B4-BE49-F238E27FC236}">
                <a16:creationId xmlns:a16="http://schemas.microsoft.com/office/drawing/2014/main" id="{A23BBC5B-6D37-4FB4-AD47-6C76CB9B5662}"/>
              </a:ext>
            </a:extLst>
          </p:cNvPr>
          <p:cNvSpPr>
            <a:spLocks noGrp="1"/>
          </p:cNvSpPr>
          <p:nvPr>
            <p:ph idx="1"/>
          </p:nvPr>
        </p:nvSpPr>
        <p:spPr/>
        <p:txBody>
          <a:bodyPr/>
          <a:lstStyle/>
          <a:p>
            <a:pPr>
              <a:buFont typeface="Arial" panose="020B0604020202020204" pitchFamily="34" charset="0"/>
              <a:buChar char="•"/>
            </a:pPr>
            <a:r>
              <a:rPr lang="en-US" dirty="0">
                <a:solidFill>
                  <a:schemeClr val="accent6">
                    <a:lumMod val="50000"/>
                  </a:schemeClr>
                </a:solidFill>
              </a:rPr>
              <a:t>SUGGESTIONS ON HOW TO START</a:t>
            </a:r>
          </a:p>
          <a:p>
            <a:pPr>
              <a:buFont typeface="Arial" panose="020B0604020202020204" pitchFamily="34" charset="0"/>
              <a:buChar char="•"/>
            </a:pPr>
            <a:r>
              <a:rPr lang="en-US" dirty="0">
                <a:solidFill>
                  <a:schemeClr val="accent6">
                    <a:lumMod val="50000"/>
                  </a:schemeClr>
                </a:solidFill>
              </a:rPr>
              <a:t>WHAT YOU MIGHT EXPECT FROM AN IWC IMPLEMENTATION</a:t>
            </a:r>
          </a:p>
          <a:p>
            <a:pPr>
              <a:buFont typeface="Arial" panose="020B0604020202020204" pitchFamily="34" charset="0"/>
              <a:buChar char="•"/>
            </a:pPr>
            <a:r>
              <a:rPr lang="en-US" dirty="0">
                <a:solidFill>
                  <a:schemeClr val="accent6">
                    <a:lumMod val="50000"/>
                  </a:schemeClr>
                </a:solidFill>
              </a:rPr>
              <a:t>ELEMENTS REQUIRED FOR SUCCESS</a:t>
            </a:r>
          </a:p>
          <a:p>
            <a:pPr>
              <a:buFont typeface="Arial" panose="020B0604020202020204" pitchFamily="34" charset="0"/>
              <a:buChar char="•"/>
            </a:pPr>
            <a:r>
              <a:rPr lang="en-US" dirty="0">
                <a:solidFill>
                  <a:schemeClr val="accent6">
                    <a:lumMod val="50000"/>
                  </a:schemeClr>
                </a:solidFill>
              </a:rPr>
              <a:t>WHERE YOU MIGHT OR EVEN LIKELY RUN INTO ISSUES</a:t>
            </a:r>
          </a:p>
          <a:p>
            <a:pPr>
              <a:buFont typeface="Arial" panose="020B0604020202020204" pitchFamily="34" charset="0"/>
              <a:buChar char="•"/>
            </a:pPr>
            <a:r>
              <a:rPr lang="en-US" dirty="0">
                <a:solidFill>
                  <a:schemeClr val="accent6">
                    <a:lumMod val="50000"/>
                  </a:schemeClr>
                </a:solidFill>
              </a:rPr>
              <a:t>THREE EXAMPLES OF WHERE IT IS WORKING</a:t>
            </a:r>
          </a:p>
          <a:p>
            <a:endParaRPr lang="en-US" dirty="0"/>
          </a:p>
        </p:txBody>
      </p:sp>
      <p:pic>
        <p:nvPicPr>
          <p:cNvPr id="4" name="Picture 3" descr="Invite Welcome Connect">
            <a:extLst>
              <a:ext uri="{FF2B5EF4-FFF2-40B4-BE49-F238E27FC236}">
                <a16:creationId xmlns:a16="http://schemas.microsoft.com/office/drawing/2014/main" id="{C24A51CF-4CCE-4089-989D-AD77B6716CE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8922" y="5098535"/>
            <a:ext cx="2212340" cy="1624330"/>
          </a:xfrm>
          <a:prstGeom prst="rect">
            <a:avLst/>
          </a:prstGeom>
          <a:noFill/>
          <a:ln>
            <a:noFill/>
          </a:ln>
        </p:spPr>
      </p:pic>
    </p:spTree>
    <p:extLst>
      <p:ext uri="{BB962C8B-B14F-4D97-AF65-F5344CB8AC3E}">
        <p14:creationId xmlns:p14="http://schemas.microsoft.com/office/powerpoint/2010/main" val="32527899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DF4C9-F042-4F91-AB27-86A9EC9D9894}"/>
              </a:ext>
            </a:extLst>
          </p:cNvPr>
          <p:cNvSpPr>
            <a:spLocks noGrp="1"/>
          </p:cNvSpPr>
          <p:nvPr>
            <p:ph type="title"/>
          </p:nvPr>
        </p:nvSpPr>
        <p:spPr/>
        <p:txBody>
          <a:bodyPr/>
          <a:lstStyle/>
          <a:p>
            <a:r>
              <a:rPr lang="en-US" dirty="0"/>
              <a:t>WHAT TO EXPECT</a:t>
            </a:r>
          </a:p>
        </p:txBody>
      </p:sp>
      <p:sp>
        <p:nvSpPr>
          <p:cNvPr id="3" name="Content Placeholder 2">
            <a:extLst>
              <a:ext uri="{FF2B5EF4-FFF2-40B4-BE49-F238E27FC236}">
                <a16:creationId xmlns:a16="http://schemas.microsoft.com/office/drawing/2014/main" id="{1DEFD678-C30F-491E-B86E-5528569F64A0}"/>
              </a:ext>
            </a:extLst>
          </p:cNvPr>
          <p:cNvSpPr>
            <a:spLocks noGrp="1"/>
          </p:cNvSpPr>
          <p:nvPr>
            <p:ph idx="1"/>
          </p:nvPr>
        </p:nvSpPr>
        <p:spPr>
          <a:xfrm>
            <a:off x="1407379" y="1423169"/>
            <a:ext cx="8596668" cy="3880773"/>
          </a:xfrm>
        </p:spPr>
        <p:txBody>
          <a:bodyPr/>
          <a:lstStyle/>
          <a:p>
            <a:r>
              <a:rPr lang="en-US" dirty="0">
                <a:solidFill>
                  <a:schemeClr val="accent4"/>
                </a:solidFill>
              </a:rPr>
              <a:t>MINISTRY, ETHOS, ATTITUDE NOT A PROGRAM WITH A DEFINED GOAL AND ENDPOINT</a:t>
            </a:r>
          </a:p>
          <a:p>
            <a:r>
              <a:rPr lang="en-US" dirty="0">
                <a:solidFill>
                  <a:schemeClr val="accent4"/>
                </a:solidFill>
              </a:rPr>
              <a:t>WILL MAKE YOUR CHURCH STRONGER IN THE ~</a:t>
            </a:r>
            <a:r>
              <a:rPr lang="en-US" dirty="0">
                <a:solidFill>
                  <a:srgbClr val="C00000"/>
                </a:solidFill>
              </a:rPr>
              <a:t>IONAL</a:t>
            </a:r>
            <a:r>
              <a:rPr lang="en-US" dirty="0">
                <a:solidFill>
                  <a:srgbClr val="0070C0"/>
                </a:solidFill>
              </a:rPr>
              <a:t>S</a:t>
            </a:r>
          </a:p>
          <a:p>
            <a:pPr lvl="1"/>
            <a:r>
              <a:rPr lang="en-US" dirty="0">
                <a:solidFill>
                  <a:schemeClr val="accent4"/>
                </a:solidFill>
              </a:rPr>
              <a:t>INVITAT</a:t>
            </a:r>
            <a:r>
              <a:rPr lang="en-US" dirty="0">
                <a:solidFill>
                  <a:srgbClr val="C00000"/>
                </a:solidFill>
              </a:rPr>
              <a:t>IONAL</a:t>
            </a:r>
            <a:r>
              <a:rPr lang="en-US" dirty="0"/>
              <a:t>-</a:t>
            </a:r>
            <a:r>
              <a:rPr lang="en-US" dirty="0">
                <a:solidFill>
                  <a:schemeClr val="accent4"/>
                </a:solidFill>
              </a:rPr>
              <a:t>INVITING OTHERS TO RELATIONSHIPS WITHIN THE PARISH</a:t>
            </a:r>
          </a:p>
          <a:p>
            <a:pPr lvl="1" algn="ctr"/>
            <a:r>
              <a:rPr lang="en-US" dirty="0">
                <a:solidFill>
                  <a:schemeClr val="accent4"/>
                </a:solidFill>
              </a:rPr>
              <a:t>INTENT</a:t>
            </a:r>
            <a:r>
              <a:rPr lang="en-US" dirty="0">
                <a:solidFill>
                  <a:srgbClr val="C00000"/>
                </a:solidFill>
              </a:rPr>
              <a:t>IONAL</a:t>
            </a:r>
            <a:r>
              <a:rPr lang="en-US" dirty="0">
                <a:solidFill>
                  <a:schemeClr val="accent4"/>
                </a:solidFill>
              </a:rPr>
              <a:t>-YOU PARISH WILL BECOME INTENTIONAL ABOUT INVITING PEOPLE TO BECOME PART OF YOUR CHURCH FAMILY AND BUILDING RELATIONSHIPS</a:t>
            </a:r>
          </a:p>
          <a:p>
            <a:pPr lvl="1"/>
            <a:r>
              <a:rPr lang="en-US" dirty="0">
                <a:solidFill>
                  <a:schemeClr val="accent4"/>
                </a:solidFill>
              </a:rPr>
              <a:t>RELAT</a:t>
            </a:r>
            <a:r>
              <a:rPr lang="en-US" dirty="0">
                <a:solidFill>
                  <a:srgbClr val="C00000"/>
                </a:solidFill>
              </a:rPr>
              <a:t>IONAL</a:t>
            </a:r>
            <a:r>
              <a:rPr lang="en-US" dirty="0">
                <a:solidFill>
                  <a:schemeClr val="tx1"/>
                </a:solidFill>
              </a:rPr>
              <a:t>-YOU </a:t>
            </a:r>
            <a:r>
              <a:rPr lang="en-US" dirty="0">
                <a:solidFill>
                  <a:schemeClr val="accent4"/>
                </a:solidFill>
              </a:rPr>
              <a:t>WON’T BE DOING IWC LONG BEFORE YOU REALIZE THAT IT’S</a:t>
            </a:r>
            <a:r>
              <a:rPr lang="en-US" dirty="0">
                <a:solidFill>
                  <a:schemeClr val="tx1"/>
                </a:solidFill>
              </a:rPr>
              <a:t> </a:t>
            </a:r>
            <a:r>
              <a:rPr lang="en-US" dirty="0">
                <a:solidFill>
                  <a:schemeClr val="accent4"/>
                </a:solidFill>
              </a:rPr>
              <a:t>ABOUT BUILDING RELATIONSHIPS WITH OTHERS (AND JESUS)</a:t>
            </a:r>
          </a:p>
          <a:p>
            <a:r>
              <a:rPr lang="en-US" dirty="0">
                <a:solidFill>
                  <a:schemeClr val="accent4"/>
                </a:solidFill>
              </a:rPr>
              <a:t>IT NEEDS SOMEONE OR SOME PERSONS TO MOVE IT FORWARD (MORE ON THIS BECAUSE IT WILL BE AN ISSUE IN A SMALL PARISH)</a:t>
            </a:r>
          </a:p>
          <a:p>
            <a:r>
              <a:rPr lang="en-US" dirty="0">
                <a:solidFill>
                  <a:schemeClr val="accent4"/>
                </a:solidFill>
              </a:rPr>
              <a:t>YOUR PARISH WILL CHANGE AS YOU MAKE PROGRESS</a:t>
            </a:r>
          </a:p>
        </p:txBody>
      </p:sp>
      <p:pic>
        <p:nvPicPr>
          <p:cNvPr id="4" name="Picture 3" descr="Invite Welcome Connect">
            <a:extLst>
              <a:ext uri="{FF2B5EF4-FFF2-40B4-BE49-F238E27FC236}">
                <a16:creationId xmlns:a16="http://schemas.microsoft.com/office/drawing/2014/main" id="{4921C736-C9A8-41BB-AF45-32444D64705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7916" y="4973174"/>
            <a:ext cx="2212340" cy="1624330"/>
          </a:xfrm>
          <a:prstGeom prst="rect">
            <a:avLst/>
          </a:prstGeom>
          <a:noFill/>
          <a:ln>
            <a:noFill/>
          </a:ln>
        </p:spPr>
      </p:pic>
    </p:spTree>
    <p:extLst>
      <p:ext uri="{BB962C8B-B14F-4D97-AF65-F5344CB8AC3E}">
        <p14:creationId xmlns:p14="http://schemas.microsoft.com/office/powerpoint/2010/main" val="231034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49C90-B94E-4494-B934-855A94646966}"/>
              </a:ext>
            </a:extLst>
          </p:cNvPr>
          <p:cNvSpPr>
            <a:spLocks noGrp="1"/>
          </p:cNvSpPr>
          <p:nvPr>
            <p:ph type="title"/>
          </p:nvPr>
        </p:nvSpPr>
        <p:spPr/>
        <p:txBody>
          <a:bodyPr/>
          <a:lstStyle/>
          <a:p>
            <a:r>
              <a:rPr lang="en-US" dirty="0"/>
              <a:t>WHAT TO EXPECT </a:t>
            </a:r>
            <a:r>
              <a:rPr lang="en-US" sz="2400" dirty="0"/>
              <a:t>page 2</a:t>
            </a:r>
          </a:p>
        </p:txBody>
      </p:sp>
      <p:sp>
        <p:nvSpPr>
          <p:cNvPr id="3" name="Content Placeholder 2">
            <a:extLst>
              <a:ext uri="{FF2B5EF4-FFF2-40B4-BE49-F238E27FC236}">
                <a16:creationId xmlns:a16="http://schemas.microsoft.com/office/drawing/2014/main" id="{9EE87535-A45C-4469-A1E9-F64BF83B0C6E}"/>
              </a:ext>
            </a:extLst>
          </p:cNvPr>
          <p:cNvSpPr>
            <a:spLocks noGrp="1"/>
          </p:cNvSpPr>
          <p:nvPr>
            <p:ph idx="1"/>
          </p:nvPr>
        </p:nvSpPr>
        <p:spPr>
          <a:xfrm>
            <a:off x="1422128" y="1270000"/>
            <a:ext cx="8596668" cy="4412067"/>
          </a:xfrm>
        </p:spPr>
        <p:txBody>
          <a:bodyPr>
            <a:normAutofit lnSpcReduction="10000"/>
          </a:bodyPr>
          <a:lstStyle/>
          <a:p>
            <a:r>
              <a:rPr lang="en-US" dirty="0">
                <a:solidFill>
                  <a:schemeClr val="accent4"/>
                </a:solidFill>
              </a:rPr>
              <a:t>LEADERSHIP</a:t>
            </a:r>
          </a:p>
          <a:p>
            <a:pPr lvl="1"/>
            <a:r>
              <a:rPr lang="en-US" dirty="0">
                <a:solidFill>
                  <a:schemeClr val="accent4"/>
                </a:solidFill>
              </a:rPr>
              <a:t>GUARANTEE THIS WILL BE AN ISSUE IN A SMALL PARISH</a:t>
            </a:r>
          </a:p>
          <a:p>
            <a:pPr lvl="2"/>
            <a:r>
              <a:rPr lang="en-US" dirty="0">
                <a:solidFill>
                  <a:schemeClr val="accent4"/>
                </a:solidFill>
              </a:rPr>
              <a:t>IWC RECOMMENDS A FULL TIME PERSON FOR THIS TO WORK BEST (</a:t>
            </a:r>
            <a:r>
              <a:rPr lang="en-US" i="1" dirty="0">
                <a:solidFill>
                  <a:schemeClr val="accent4"/>
                </a:solidFill>
              </a:rPr>
              <a:t>RIGHT…….)</a:t>
            </a:r>
          </a:p>
          <a:p>
            <a:pPr lvl="2"/>
            <a:r>
              <a:rPr lang="en-US" dirty="0">
                <a:solidFill>
                  <a:schemeClr val="accent4"/>
                </a:solidFill>
              </a:rPr>
              <a:t>SOME OF THE BIGGEST SUCCESSES HAVE BEEN WHERE A FULL TIME PERSON LED AND CHEERLEADED THE IWC ACTIVITY</a:t>
            </a:r>
          </a:p>
          <a:p>
            <a:pPr lvl="2"/>
            <a:r>
              <a:rPr lang="en-US" dirty="0">
                <a:solidFill>
                  <a:schemeClr val="accent4"/>
                </a:solidFill>
              </a:rPr>
              <a:t>YOU DON’T HAVE A FULL TIME PERSON</a:t>
            </a:r>
          </a:p>
          <a:p>
            <a:pPr lvl="2"/>
            <a:r>
              <a:rPr lang="en-US" dirty="0">
                <a:solidFill>
                  <a:schemeClr val="accent4"/>
                </a:solidFill>
              </a:rPr>
              <a:t>DO THE BEST YOU CAN,  IF YOU ARE INTENTIONAL WHAT YOU ARE DOING WILL WORK</a:t>
            </a:r>
          </a:p>
          <a:p>
            <a:pPr lvl="3"/>
            <a:r>
              <a:rPr lang="en-US" dirty="0">
                <a:solidFill>
                  <a:schemeClr val="accent4"/>
                </a:solidFill>
              </a:rPr>
              <a:t>ST. MARGARET’S BATON ROUGE</a:t>
            </a:r>
          </a:p>
          <a:p>
            <a:pPr lvl="3"/>
            <a:r>
              <a:rPr lang="en-US" dirty="0">
                <a:solidFill>
                  <a:schemeClr val="accent4"/>
                </a:solidFill>
              </a:rPr>
              <a:t>ST. JOHN’S, LAPORT TX</a:t>
            </a:r>
          </a:p>
          <a:p>
            <a:pPr lvl="3"/>
            <a:r>
              <a:rPr lang="en-US" dirty="0">
                <a:solidFill>
                  <a:schemeClr val="accent4"/>
                </a:solidFill>
              </a:rPr>
              <a:t>GOOD SHEPHERD, PARKERSBURG, WV</a:t>
            </a:r>
          </a:p>
          <a:p>
            <a:pPr lvl="2"/>
            <a:r>
              <a:rPr lang="en-US" dirty="0">
                <a:solidFill>
                  <a:schemeClr val="accent4"/>
                </a:solidFill>
              </a:rPr>
              <a:t>LACK OF FULL TIME LEADERSHIP WILL NOT MAKE YOU FAIL, OR BE LESS SUCCESSFUL, BUT IT WILL MAKE YOU SLOWER</a:t>
            </a:r>
          </a:p>
          <a:p>
            <a:pPr lvl="2"/>
            <a:r>
              <a:rPr lang="en-US" dirty="0">
                <a:solidFill>
                  <a:schemeClr val="accent4"/>
                </a:solidFill>
              </a:rPr>
              <a:t>STEAL SHAMELESSLY, i.e. USE ANY GOOD IDEAS YOU CAN FIND OR HEAR OF ( I HOPE WE CAN  START A SMALL IWC CHURCH EMAIL OR NEWSLETTER)</a:t>
            </a:r>
          </a:p>
          <a:p>
            <a:pPr lvl="2"/>
            <a:r>
              <a:rPr lang="en-US" dirty="0">
                <a:solidFill>
                  <a:schemeClr val="accent4"/>
                </a:solidFill>
              </a:rPr>
              <a:t>USE DIOCESAN RESOURCES WHERE POSSIBLE</a:t>
            </a:r>
          </a:p>
          <a:p>
            <a:pPr lvl="3"/>
            <a:endParaRPr lang="en-US" dirty="0"/>
          </a:p>
        </p:txBody>
      </p:sp>
      <p:pic>
        <p:nvPicPr>
          <p:cNvPr id="4" name="Picture 3" descr="Invite Welcome Connect">
            <a:extLst>
              <a:ext uri="{FF2B5EF4-FFF2-40B4-BE49-F238E27FC236}">
                <a16:creationId xmlns:a16="http://schemas.microsoft.com/office/drawing/2014/main" id="{29838392-182A-4720-87D6-FAC0919A65D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7916" y="5276704"/>
            <a:ext cx="1858981" cy="1428194"/>
          </a:xfrm>
          <a:prstGeom prst="rect">
            <a:avLst/>
          </a:prstGeom>
          <a:noFill/>
          <a:ln>
            <a:noFill/>
          </a:ln>
        </p:spPr>
      </p:pic>
    </p:spTree>
    <p:extLst>
      <p:ext uri="{BB962C8B-B14F-4D97-AF65-F5344CB8AC3E}">
        <p14:creationId xmlns:p14="http://schemas.microsoft.com/office/powerpoint/2010/main" val="1964812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19B27-6C09-42EE-837D-50ECE9DCBD42}"/>
              </a:ext>
            </a:extLst>
          </p:cNvPr>
          <p:cNvSpPr>
            <a:spLocks noGrp="1"/>
          </p:cNvSpPr>
          <p:nvPr>
            <p:ph type="title"/>
          </p:nvPr>
        </p:nvSpPr>
        <p:spPr/>
        <p:txBody>
          <a:bodyPr/>
          <a:lstStyle/>
          <a:p>
            <a:pPr algn="l"/>
            <a:r>
              <a:rPr lang="en-US" sz="4400" dirty="0">
                <a:solidFill>
                  <a:schemeClr val="accent6">
                    <a:lumMod val="50000"/>
                  </a:schemeClr>
                </a:solidFill>
              </a:rPr>
              <a:t>SUGGESTIONS ON HOW TO START</a:t>
            </a:r>
          </a:p>
        </p:txBody>
      </p:sp>
      <p:sp>
        <p:nvSpPr>
          <p:cNvPr id="4" name="Content Placeholder 3">
            <a:extLst>
              <a:ext uri="{FF2B5EF4-FFF2-40B4-BE49-F238E27FC236}">
                <a16:creationId xmlns:a16="http://schemas.microsoft.com/office/drawing/2014/main" id="{19DFD01F-5EAB-49BF-8454-ECB1A18D72AC}"/>
              </a:ext>
            </a:extLst>
          </p:cNvPr>
          <p:cNvSpPr>
            <a:spLocks noGrp="1"/>
          </p:cNvSpPr>
          <p:nvPr>
            <p:ph idx="1"/>
          </p:nvPr>
        </p:nvSpPr>
        <p:spPr>
          <a:xfrm>
            <a:off x="1510617" y="1488613"/>
            <a:ext cx="8596668" cy="4539438"/>
          </a:xfrm>
        </p:spPr>
        <p:txBody>
          <a:bodyPr>
            <a:normAutofit fontScale="70000" lnSpcReduction="20000"/>
          </a:bodyPr>
          <a:lstStyle/>
          <a:p>
            <a:r>
              <a:rPr lang="en-US" sz="2300" dirty="0">
                <a:solidFill>
                  <a:schemeClr val="accent4"/>
                </a:solidFill>
              </a:rPr>
              <a:t>LEARN ABOUT IWC AND EVANGELISM</a:t>
            </a:r>
          </a:p>
          <a:p>
            <a:pPr lvl="1"/>
            <a:r>
              <a:rPr lang="en-US" dirty="0">
                <a:solidFill>
                  <a:schemeClr val="accent4"/>
                </a:solidFill>
              </a:rPr>
              <a:t>ATTEND A MARY PARMER WORKSHOP WITH SEVERAL PEOPLE FROM YOUR PARISH</a:t>
            </a:r>
          </a:p>
          <a:p>
            <a:pPr lvl="1"/>
            <a:r>
              <a:rPr lang="en-US" dirty="0">
                <a:solidFill>
                  <a:schemeClr val="accent4"/>
                </a:solidFill>
              </a:rPr>
              <a:t>BUY SEVERAL COPIES OF THE IWC BOOK</a:t>
            </a:r>
          </a:p>
          <a:p>
            <a:pPr lvl="1"/>
            <a:r>
              <a:rPr lang="en-US" dirty="0">
                <a:solidFill>
                  <a:schemeClr val="accent4"/>
                </a:solidFill>
              </a:rPr>
              <a:t>ATTEND THE IWC SUMMIT</a:t>
            </a:r>
          </a:p>
          <a:p>
            <a:pPr lvl="1"/>
            <a:r>
              <a:rPr lang="en-US" dirty="0">
                <a:solidFill>
                  <a:schemeClr val="accent4"/>
                </a:solidFill>
              </a:rPr>
              <a:t>ON THE IWC WEBSITE REVIEW INVITE WELCOME CONNECT SECTIONS </a:t>
            </a:r>
            <a:r>
              <a:rPr lang="en-US" i="1" dirty="0">
                <a:solidFill>
                  <a:schemeClr val="accent4"/>
                </a:solidFill>
              </a:rPr>
              <a:t>AND</a:t>
            </a:r>
            <a:r>
              <a:rPr lang="en-US" dirty="0">
                <a:solidFill>
                  <a:schemeClr val="accent4"/>
                </a:solidFill>
              </a:rPr>
              <a:t> PAST SUMMIT PRESENTATIONS (google ‘Invite Welcome Connect’</a:t>
            </a:r>
          </a:p>
          <a:p>
            <a:pPr lvl="1"/>
            <a:r>
              <a:rPr lang="en-US" dirty="0">
                <a:solidFill>
                  <a:schemeClr val="accent4"/>
                </a:solidFill>
              </a:rPr>
              <a:t>READ “TRANSFORMING EVANGELISM” BY DAVID GORTNER</a:t>
            </a:r>
          </a:p>
          <a:p>
            <a:r>
              <a:rPr lang="en-US" sz="2300" dirty="0">
                <a:solidFill>
                  <a:schemeClr val="accent4"/>
                </a:solidFill>
              </a:rPr>
              <a:t>ORGANIZE</a:t>
            </a:r>
          </a:p>
          <a:p>
            <a:pPr lvl="1"/>
            <a:r>
              <a:rPr lang="en-US" dirty="0">
                <a:solidFill>
                  <a:schemeClr val="accent4"/>
                </a:solidFill>
              </a:rPr>
              <a:t>NO RIGHT WAY TO LEAD (LATER WE WILL TALK ABOUT LEADING IWC)</a:t>
            </a:r>
          </a:p>
          <a:p>
            <a:pPr lvl="2"/>
            <a:r>
              <a:rPr lang="en-US" dirty="0">
                <a:solidFill>
                  <a:schemeClr val="accent4"/>
                </a:solidFill>
              </a:rPr>
              <a:t>CLERICAL LED</a:t>
            </a:r>
          </a:p>
          <a:p>
            <a:pPr lvl="2"/>
            <a:r>
              <a:rPr lang="en-US" dirty="0">
                <a:solidFill>
                  <a:schemeClr val="accent4"/>
                </a:solidFill>
              </a:rPr>
              <a:t>LAY LED</a:t>
            </a:r>
          </a:p>
          <a:p>
            <a:pPr lvl="2"/>
            <a:r>
              <a:rPr lang="en-US" dirty="0">
                <a:solidFill>
                  <a:schemeClr val="accent4"/>
                </a:solidFill>
              </a:rPr>
              <a:t>COMMITTEE OR TEAM LED</a:t>
            </a:r>
          </a:p>
          <a:p>
            <a:pPr lvl="2"/>
            <a:r>
              <a:rPr lang="en-US" dirty="0">
                <a:solidFill>
                  <a:schemeClr val="accent4"/>
                </a:solidFill>
              </a:rPr>
              <a:t>COMBINATION OF THE ABOVE</a:t>
            </a:r>
          </a:p>
          <a:p>
            <a:r>
              <a:rPr lang="en-US" sz="2600" dirty="0">
                <a:solidFill>
                  <a:schemeClr val="accent4"/>
                </a:solidFill>
              </a:rPr>
              <a:t>YOUR </a:t>
            </a:r>
            <a:r>
              <a:rPr lang="en-US" sz="2600" i="1" dirty="0">
                <a:solidFill>
                  <a:schemeClr val="accent4"/>
                </a:solidFill>
              </a:rPr>
              <a:t>MUST</a:t>
            </a:r>
            <a:r>
              <a:rPr lang="en-US" sz="2600" dirty="0">
                <a:solidFill>
                  <a:schemeClr val="accent4"/>
                </a:solidFill>
              </a:rPr>
              <a:t> FIND A WAY TO BECOME </a:t>
            </a:r>
            <a:r>
              <a:rPr lang="en-US" sz="2600" i="1" dirty="0">
                <a:solidFill>
                  <a:srgbClr val="FF0000"/>
                </a:solidFill>
              </a:rPr>
              <a:t>INTENTIONAL</a:t>
            </a:r>
            <a:r>
              <a:rPr lang="en-US" sz="2600" dirty="0">
                <a:solidFill>
                  <a:schemeClr val="accent4"/>
                </a:solidFill>
              </a:rPr>
              <a:t>.  YOU </a:t>
            </a:r>
            <a:r>
              <a:rPr lang="en-US" sz="2600" i="1" dirty="0">
                <a:solidFill>
                  <a:schemeClr val="accent4"/>
                </a:solidFill>
              </a:rPr>
              <a:t>MUST</a:t>
            </a:r>
            <a:r>
              <a:rPr lang="en-US" sz="2600" dirty="0">
                <a:solidFill>
                  <a:schemeClr val="accent4"/>
                </a:solidFill>
              </a:rPr>
              <a:t> FIND WAYS TO INVITE PEOPLE.  YOU </a:t>
            </a:r>
            <a:r>
              <a:rPr lang="en-US" sz="2600" i="1" dirty="0">
                <a:solidFill>
                  <a:schemeClr val="accent4"/>
                </a:solidFill>
              </a:rPr>
              <a:t>MUST</a:t>
            </a:r>
            <a:r>
              <a:rPr lang="en-US" sz="2600" dirty="0">
                <a:solidFill>
                  <a:schemeClr val="accent4"/>
                </a:solidFill>
              </a:rPr>
              <a:t> KEEP TRACK AND FOLLOW UP WITH VISITORS.  YOU MUST CHANGE YOUR PARISH ATTITUDE TOWARDS VISITORS.  YOU </a:t>
            </a:r>
            <a:r>
              <a:rPr lang="en-US" sz="2600" i="1" dirty="0">
                <a:solidFill>
                  <a:schemeClr val="accent4"/>
                </a:solidFill>
              </a:rPr>
              <a:t>MUST</a:t>
            </a:r>
            <a:r>
              <a:rPr lang="en-US" sz="2600" dirty="0">
                <a:solidFill>
                  <a:schemeClr val="accent4"/>
                </a:solidFill>
              </a:rPr>
              <a:t> LEARN TO BE HONEST ABOUT CONNECTING PEOPLE TO YOUR PARISH</a:t>
            </a:r>
          </a:p>
        </p:txBody>
      </p:sp>
      <p:pic>
        <p:nvPicPr>
          <p:cNvPr id="5" name="Picture 4" descr="Invite Welcome Connect">
            <a:extLst>
              <a:ext uri="{FF2B5EF4-FFF2-40B4-BE49-F238E27FC236}">
                <a16:creationId xmlns:a16="http://schemas.microsoft.com/office/drawing/2014/main" id="{753EF9E0-4F77-4F45-ACF0-196A1D59F91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6296" y="5157529"/>
            <a:ext cx="2212340" cy="1624330"/>
          </a:xfrm>
          <a:prstGeom prst="rect">
            <a:avLst/>
          </a:prstGeom>
          <a:noFill/>
          <a:ln>
            <a:noFill/>
          </a:ln>
        </p:spPr>
      </p:pic>
    </p:spTree>
    <p:extLst>
      <p:ext uri="{BB962C8B-B14F-4D97-AF65-F5344CB8AC3E}">
        <p14:creationId xmlns:p14="http://schemas.microsoft.com/office/powerpoint/2010/main" val="1429124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179E3-3D7F-4E8A-8D93-8121921E24C9}"/>
              </a:ext>
            </a:extLst>
          </p:cNvPr>
          <p:cNvSpPr>
            <a:spLocks noGrp="1"/>
          </p:cNvSpPr>
          <p:nvPr>
            <p:ph type="title"/>
          </p:nvPr>
        </p:nvSpPr>
        <p:spPr/>
        <p:txBody>
          <a:bodyPr/>
          <a:lstStyle/>
          <a:p>
            <a:r>
              <a:rPr lang="en-US" dirty="0"/>
              <a:t>ELEMENTS REQUIRED FOR SUCCESS</a:t>
            </a:r>
            <a:br>
              <a:rPr lang="en-US" dirty="0"/>
            </a:br>
            <a:r>
              <a:rPr lang="en-US" sz="2000" dirty="0"/>
              <a:t>probably true for all churches</a:t>
            </a:r>
          </a:p>
        </p:txBody>
      </p:sp>
      <p:sp>
        <p:nvSpPr>
          <p:cNvPr id="3" name="Content Placeholder 2">
            <a:extLst>
              <a:ext uri="{FF2B5EF4-FFF2-40B4-BE49-F238E27FC236}">
                <a16:creationId xmlns:a16="http://schemas.microsoft.com/office/drawing/2014/main" id="{1D43E121-DF57-4D60-8217-80D624A08526}"/>
              </a:ext>
            </a:extLst>
          </p:cNvPr>
          <p:cNvSpPr>
            <a:spLocks noGrp="1"/>
          </p:cNvSpPr>
          <p:nvPr>
            <p:ph idx="1"/>
          </p:nvPr>
        </p:nvSpPr>
        <p:spPr/>
        <p:txBody>
          <a:bodyPr>
            <a:normAutofit/>
          </a:bodyPr>
          <a:lstStyle/>
          <a:p>
            <a:r>
              <a:rPr lang="en-US" sz="2800" dirty="0">
                <a:solidFill>
                  <a:schemeClr val="accent4"/>
                </a:solidFill>
              </a:rPr>
              <a:t>CLERICAL SUPPORT, PARTICIPATION AND LEADERSHIP</a:t>
            </a:r>
          </a:p>
          <a:p>
            <a:r>
              <a:rPr lang="en-US" sz="2800" dirty="0">
                <a:solidFill>
                  <a:schemeClr val="accent4"/>
                </a:solidFill>
              </a:rPr>
              <a:t>RESOURCES</a:t>
            </a:r>
          </a:p>
          <a:p>
            <a:r>
              <a:rPr lang="en-US" sz="2800" dirty="0">
                <a:solidFill>
                  <a:schemeClr val="accent4"/>
                </a:solidFill>
              </a:rPr>
              <a:t>OVERCOMING RESISTANCE TO CHANGE</a:t>
            </a:r>
          </a:p>
        </p:txBody>
      </p:sp>
      <p:pic>
        <p:nvPicPr>
          <p:cNvPr id="4" name="Picture 3" descr="Invite Welcome Connect">
            <a:extLst>
              <a:ext uri="{FF2B5EF4-FFF2-40B4-BE49-F238E27FC236}">
                <a16:creationId xmlns:a16="http://schemas.microsoft.com/office/drawing/2014/main" id="{BD41F2D0-5A5B-40CE-A76D-EBB26C2CBE1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7916" y="4973174"/>
            <a:ext cx="2212340" cy="1624330"/>
          </a:xfrm>
          <a:prstGeom prst="rect">
            <a:avLst/>
          </a:prstGeom>
          <a:noFill/>
          <a:ln>
            <a:noFill/>
          </a:ln>
        </p:spPr>
      </p:pic>
    </p:spTree>
    <p:extLst>
      <p:ext uri="{BB962C8B-B14F-4D97-AF65-F5344CB8AC3E}">
        <p14:creationId xmlns:p14="http://schemas.microsoft.com/office/powerpoint/2010/main" val="340443048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4692</TotalTime>
  <Words>1823</Words>
  <Application>Microsoft Office PowerPoint</Application>
  <PresentationFormat>Widescreen</PresentationFormat>
  <Paragraphs>188</Paragraphs>
  <Slides>25</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Trebuchet MS</vt:lpstr>
      <vt:lpstr>Wingdings 3</vt:lpstr>
      <vt:lpstr>Facet</vt:lpstr>
      <vt:lpstr>INVITE WELCOME CONNECT IN SMALL CHURCHES</vt:lpstr>
      <vt:lpstr>PowerPoint Presentation</vt:lpstr>
      <vt:lpstr>DOES  INVITE WELCOME CONNECT  WORK IN SMALL CHURCHES</vt:lpstr>
      <vt:lpstr>PowerPoint Presentation</vt:lpstr>
      <vt:lpstr>INITIATING AN INVITE WELCOME CONNECT MINISTRY IN A SMALL CHURCH</vt:lpstr>
      <vt:lpstr>WHAT TO EXPECT</vt:lpstr>
      <vt:lpstr>WHAT TO EXPECT page 2</vt:lpstr>
      <vt:lpstr>SUGGESTIONS ON HOW TO START</vt:lpstr>
      <vt:lpstr>ELEMENTS REQUIRED FOR SUCCESS probably true for all churches</vt:lpstr>
      <vt:lpstr>ELEMENTS OF SUCCESS from a small church perspective</vt:lpstr>
      <vt:lpstr>ELEMENTS OF SUCCESS from a small church perspective</vt:lpstr>
      <vt:lpstr>ELEMENTS OF SUCCESS from a small church perspective</vt:lpstr>
      <vt:lpstr>ISSUES YOU ARE LIKELY TO SEE</vt:lpstr>
      <vt:lpstr>LIKELY ISSUES</vt:lpstr>
      <vt:lpstr>LIKELY ISSUES</vt:lpstr>
      <vt:lpstr>NOW LET’S LOOK AT SOME SMALL CHURCHES WHERE IWC IS UNDERWAY</vt:lpstr>
      <vt:lpstr>ST. MARGARET’S EPISCOPAL CHURCH BATON ROUGE, LA</vt:lpstr>
      <vt:lpstr> INFORMATION GATHERED FROM ST. MARGARET’S BUT NOT APPROVED BY SAME</vt:lpstr>
      <vt:lpstr>ST. JOHN’S EPISCOPAL CHURCH  LAPORTE, TX</vt:lpstr>
      <vt:lpstr>INFORMATION GATHERED FROM ST. JOHNS’S BUT NOT APPROVED BY SAME</vt:lpstr>
      <vt:lpstr>THE MEMORIAL CHURCH OF THE GOOD SHEPHERD, PARKERSBURG, WV</vt:lpstr>
      <vt:lpstr>GOOD SHEPHERD  CHURCH, PARKERSBURG, WV</vt:lpstr>
      <vt:lpstr>INFORMATION GATHERED FROM GOOD SHEPHERD AND APPROVED BY SAME</vt:lpstr>
      <vt:lpstr>THINGS WE DID</vt:lpstr>
      <vt:lpstr>RESULTS AT GOOD SHEPHERD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INVITE WELCOME CONNECT IN SMALL CHURCHES</dc:title>
  <dc:creator>Halcott Foss</dc:creator>
  <cp:lastModifiedBy>Halcott Foss</cp:lastModifiedBy>
  <cp:revision>18</cp:revision>
  <cp:lastPrinted>2019-06-04T15:28:07Z</cp:lastPrinted>
  <dcterms:created xsi:type="dcterms:W3CDTF">2019-05-29T12:57:27Z</dcterms:created>
  <dcterms:modified xsi:type="dcterms:W3CDTF">2019-06-28T12:50:24Z</dcterms:modified>
</cp:coreProperties>
</file>