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75" r:id="rId3"/>
    <p:sldId id="264" r:id="rId4"/>
    <p:sldId id="265" r:id="rId5"/>
    <p:sldId id="259" r:id="rId6"/>
    <p:sldId id="258" r:id="rId7"/>
    <p:sldId id="263" r:id="rId8"/>
    <p:sldId id="262" r:id="rId9"/>
    <p:sldId id="260" r:id="rId10"/>
    <p:sldId id="261" r:id="rId11"/>
    <p:sldId id="276" r:id="rId12"/>
    <p:sldId id="267" r:id="rId13"/>
    <p:sldId id="269" r:id="rId14"/>
    <p:sldId id="270" r:id="rId15"/>
    <p:sldId id="266" r:id="rId16"/>
    <p:sldId id="279" r:id="rId17"/>
    <p:sldId id="292" r:id="rId18"/>
    <p:sldId id="290" r:id="rId19"/>
    <p:sldId id="291" r:id="rId20"/>
    <p:sldId id="268" r:id="rId21"/>
    <p:sldId id="273" r:id="rId22"/>
    <p:sldId id="272" r:id="rId23"/>
    <p:sldId id="274" r:id="rId24"/>
    <p:sldId id="271" r:id="rId25"/>
    <p:sldId id="277" r:id="rId26"/>
    <p:sldId id="27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63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77"/>
    <p:restoredTop sz="94580"/>
  </p:normalViewPr>
  <p:slideViewPr>
    <p:cSldViewPr snapToGrid="0">
      <p:cViewPr varScale="1">
        <p:scale>
          <a:sx n="93" d="100"/>
          <a:sy n="93" d="100"/>
        </p:scale>
        <p:origin x="96" y="66"/>
      </p:cViewPr>
      <p:guideLst/>
    </p:cSldViewPr>
  </p:slideViewPr>
  <p:notesTextViewPr>
    <p:cViewPr>
      <p:scale>
        <a:sx n="1" d="1"/>
        <a:sy n="1" d="1"/>
      </p:scale>
      <p:origin x="0" y="0"/>
    </p:cViewPr>
  </p:notesTextViewPr>
  <p:sorterViewPr>
    <p:cViewPr>
      <p:scale>
        <a:sx n="100" d="100"/>
        <a:sy n="100" d="100"/>
      </p:scale>
      <p:origin x="0" y="-127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9CA0710-1947-401C-98E4-AA6FFA723B21}" type="datetimeFigureOut">
              <a:rPr lang="en-US" smtClean="0"/>
              <a:t>6/11/2019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2FD0E7D-048F-4C2B-84E9-AAA01E190BF6}" type="slidenum">
              <a:rPr lang="en-US" smtClean="0"/>
              <a:t>‹#›</a:t>
            </a:fld>
            <a:endParaRPr lang="en-US"/>
          </a:p>
        </p:txBody>
      </p:sp>
    </p:spTree>
    <p:extLst>
      <p:ext uri="{BB962C8B-B14F-4D97-AF65-F5344CB8AC3E}">
        <p14:creationId xmlns:p14="http://schemas.microsoft.com/office/powerpoint/2010/main" val="3807867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2435E4-E613-4445-BB16-4CAC32FD6760}" type="datetimeFigureOut">
              <a:rPr lang="en-US" smtClean="0"/>
              <a:t>6/11/2019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B6C31F-EF21-4044-B950-F2A95B871548}" type="slidenum">
              <a:rPr lang="en-US" smtClean="0"/>
              <a:t>‹#›</a:t>
            </a:fld>
            <a:endParaRPr lang="en-US"/>
          </a:p>
        </p:txBody>
      </p:sp>
    </p:spTree>
    <p:extLst>
      <p:ext uri="{BB962C8B-B14F-4D97-AF65-F5344CB8AC3E}">
        <p14:creationId xmlns:p14="http://schemas.microsoft.com/office/powerpoint/2010/main" val="4270832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5D1D320-B65A-4F06-8A9D-CD2CA7F308B5}"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F487E7-7853-47D9-900E-AAB76658556C}" type="slidenum">
              <a:rPr lang="en-US" smtClean="0"/>
              <a:t>‹#›</a:t>
            </a:fld>
            <a:endParaRPr lang="en-US"/>
          </a:p>
        </p:txBody>
      </p:sp>
    </p:spTree>
    <p:extLst>
      <p:ext uri="{BB962C8B-B14F-4D97-AF65-F5344CB8AC3E}">
        <p14:creationId xmlns:p14="http://schemas.microsoft.com/office/powerpoint/2010/main" val="2745116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D1D320-B65A-4F06-8A9D-CD2CA7F308B5}"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F487E7-7853-47D9-900E-AAB76658556C}" type="slidenum">
              <a:rPr lang="en-US" smtClean="0"/>
              <a:t>‹#›</a:t>
            </a:fld>
            <a:endParaRPr lang="en-US"/>
          </a:p>
        </p:txBody>
      </p:sp>
    </p:spTree>
    <p:extLst>
      <p:ext uri="{BB962C8B-B14F-4D97-AF65-F5344CB8AC3E}">
        <p14:creationId xmlns:p14="http://schemas.microsoft.com/office/powerpoint/2010/main" val="3214328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D1D320-B65A-4F06-8A9D-CD2CA7F308B5}"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F487E7-7853-47D9-900E-AAB76658556C}" type="slidenum">
              <a:rPr lang="en-US" smtClean="0"/>
              <a:t>‹#›</a:t>
            </a:fld>
            <a:endParaRPr lang="en-US"/>
          </a:p>
        </p:txBody>
      </p:sp>
    </p:spTree>
    <p:extLst>
      <p:ext uri="{BB962C8B-B14F-4D97-AF65-F5344CB8AC3E}">
        <p14:creationId xmlns:p14="http://schemas.microsoft.com/office/powerpoint/2010/main" val="3740327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D1D320-B65A-4F06-8A9D-CD2CA7F308B5}"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F487E7-7853-47D9-900E-AAB76658556C}" type="slidenum">
              <a:rPr lang="en-US" smtClean="0"/>
              <a:t>‹#›</a:t>
            </a:fld>
            <a:endParaRPr lang="en-US"/>
          </a:p>
        </p:txBody>
      </p:sp>
    </p:spTree>
    <p:extLst>
      <p:ext uri="{BB962C8B-B14F-4D97-AF65-F5344CB8AC3E}">
        <p14:creationId xmlns:p14="http://schemas.microsoft.com/office/powerpoint/2010/main" val="1120953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D1D320-B65A-4F06-8A9D-CD2CA7F308B5}"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F487E7-7853-47D9-900E-AAB76658556C}" type="slidenum">
              <a:rPr lang="en-US" smtClean="0"/>
              <a:t>‹#›</a:t>
            </a:fld>
            <a:endParaRPr lang="en-US"/>
          </a:p>
        </p:txBody>
      </p:sp>
    </p:spTree>
    <p:extLst>
      <p:ext uri="{BB962C8B-B14F-4D97-AF65-F5344CB8AC3E}">
        <p14:creationId xmlns:p14="http://schemas.microsoft.com/office/powerpoint/2010/main" val="639695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5D1D320-B65A-4F06-8A9D-CD2CA7F308B5}" type="datetimeFigureOut">
              <a:rPr lang="en-US" smtClean="0"/>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F487E7-7853-47D9-900E-AAB76658556C}" type="slidenum">
              <a:rPr lang="en-US" smtClean="0"/>
              <a:t>‹#›</a:t>
            </a:fld>
            <a:endParaRPr lang="en-US"/>
          </a:p>
        </p:txBody>
      </p:sp>
    </p:spTree>
    <p:extLst>
      <p:ext uri="{BB962C8B-B14F-4D97-AF65-F5344CB8AC3E}">
        <p14:creationId xmlns:p14="http://schemas.microsoft.com/office/powerpoint/2010/main" val="1345949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5D1D320-B65A-4F06-8A9D-CD2CA7F308B5}" type="datetimeFigureOut">
              <a:rPr lang="en-US" smtClean="0"/>
              <a:t>6/11/2019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F487E7-7853-47D9-900E-AAB76658556C}" type="slidenum">
              <a:rPr lang="en-US" smtClean="0"/>
              <a:t>‹#›</a:t>
            </a:fld>
            <a:endParaRPr lang="en-US"/>
          </a:p>
        </p:txBody>
      </p:sp>
    </p:spTree>
    <p:extLst>
      <p:ext uri="{BB962C8B-B14F-4D97-AF65-F5344CB8AC3E}">
        <p14:creationId xmlns:p14="http://schemas.microsoft.com/office/powerpoint/2010/main" val="917025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5D1D320-B65A-4F06-8A9D-CD2CA7F308B5}" type="datetimeFigureOut">
              <a:rPr lang="en-US" smtClean="0"/>
              <a:t>6/11/2019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F487E7-7853-47D9-900E-AAB76658556C}" type="slidenum">
              <a:rPr lang="en-US" smtClean="0"/>
              <a:t>‹#›</a:t>
            </a:fld>
            <a:endParaRPr lang="en-US"/>
          </a:p>
        </p:txBody>
      </p:sp>
    </p:spTree>
    <p:extLst>
      <p:ext uri="{BB962C8B-B14F-4D97-AF65-F5344CB8AC3E}">
        <p14:creationId xmlns:p14="http://schemas.microsoft.com/office/powerpoint/2010/main" val="710510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D1D320-B65A-4F06-8A9D-CD2CA7F308B5}" type="datetimeFigureOut">
              <a:rPr lang="en-US" smtClean="0"/>
              <a:t>6/11/2019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F487E7-7853-47D9-900E-AAB76658556C}" type="slidenum">
              <a:rPr lang="en-US" smtClean="0"/>
              <a:t>‹#›</a:t>
            </a:fld>
            <a:endParaRPr lang="en-US"/>
          </a:p>
        </p:txBody>
      </p:sp>
    </p:spTree>
    <p:extLst>
      <p:ext uri="{BB962C8B-B14F-4D97-AF65-F5344CB8AC3E}">
        <p14:creationId xmlns:p14="http://schemas.microsoft.com/office/powerpoint/2010/main" val="4144520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D1D320-B65A-4F06-8A9D-CD2CA7F308B5}" type="datetimeFigureOut">
              <a:rPr lang="en-US" smtClean="0"/>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F487E7-7853-47D9-900E-AAB76658556C}" type="slidenum">
              <a:rPr lang="en-US" smtClean="0"/>
              <a:t>‹#›</a:t>
            </a:fld>
            <a:endParaRPr lang="en-US"/>
          </a:p>
        </p:txBody>
      </p:sp>
    </p:spTree>
    <p:extLst>
      <p:ext uri="{BB962C8B-B14F-4D97-AF65-F5344CB8AC3E}">
        <p14:creationId xmlns:p14="http://schemas.microsoft.com/office/powerpoint/2010/main" val="3211386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D1D320-B65A-4F06-8A9D-CD2CA7F308B5}" type="datetimeFigureOut">
              <a:rPr lang="en-US" smtClean="0"/>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F487E7-7853-47D9-900E-AAB76658556C}" type="slidenum">
              <a:rPr lang="en-US" smtClean="0"/>
              <a:t>‹#›</a:t>
            </a:fld>
            <a:endParaRPr lang="en-US"/>
          </a:p>
        </p:txBody>
      </p:sp>
    </p:spTree>
    <p:extLst>
      <p:ext uri="{BB962C8B-B14F-4D97-AF65-F5344CB8AC3E}">
        <p14:creationId xmlns:p14="http://schemas.microsoft.com/office/powerpoint/2010/main" val="1399667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D1D320-B65A-4F06-8A9D-CD2CA7F308B5}" type="datetimeFigureOut">
              <a:rPr lang="en-US" smtClean="0"/>
              <a:t>6/11/2019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F487E7-7853-47D9-900E-AAB76658556C}" type="slidenum">
              <a:rPr lang="en-US" smtClean="0"/>
              <a:t>‹#›</a:t>
            </a:fld>
            <a:endParaRPr lang="en-US"/>
          </a:p>
        </p:txBody>
      </p:sp>
    </p:spTree>
    <p:extLst>
      <p:ext uri="{BB962C8B-B14F-4D97-AF65-F5344CB8AC3E}">
        <p14:creationId xmlns:p14="http://schemas.microsoft.com/office/powerpoint/2010/main" val="1238602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freeshapetest.com/" TargetMode="External"/><Relationship Id="rId2" Type="http://schemas.openxmlformats.org/officeDocument/2006/relationships/hyperlink" Target="http://www.invitewelcomeconnect.com/"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www.elca.org/" TargetMode="External"/><Relationship Id="rId4" Type="http://schemas.openxmlformats.org/officeDocument/2006/relationships/hyperlink" Target="http://www.stdavidschurch.org/education/online-learning-resources"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womenoftheelca.org/filein/pdf/resources/SpiritualGifts.pdf"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consultmmm@Verizon.net"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a:p>
        </p:txBody>
      </p:sp>
      <p:sp>
        <p:nvSpPr>
          <p:cNvPr id="11" name="Text Placeholder 10"/>
          <p:cNvSpPr>
            <a:spLocks noGrp="1"/>
          </p:cNvSpPr>
          <p:nvPr>
            <p:ph type="body" idx="1"/>
          </p:nvPr>
        </p:nvSpPr>
        <p:spPr/>
        <p:txBody>
          <a:bodyPr/>
          <a:lstStyle/>
          <a:p>
            <a:endParaRPr lang="en-US"/>
          </a:p>
        </p:txBody>
      </p:sp>
      <p:sp>
        <p:nvSpPr>
          <p:cNvPr id="12" name="Content Placeholder 11"/>
          <p:cNvSpPr>
            <a:spLocks noGrp="1"/>
          </p:cNvSpPr>
          <p:nvPr>
            <p:ph sz="half" idx="2"/>
          </p:nvPr>
        </p:nvSpPr>
        <p:spPr/>
        <p:txBody>
          <a:bodyPr/>
          <a:lstStyle/>
          <a:p>
            <a:endParaRPr lang="en-US" dirty="0"/>
          </a:p>
        </p:txBody>
      </p:sp>
      <p:sp>
        <p:nvSpPr>
          <p:cNvPr id="13" name="Text Placeholder 12"/>
          <p:cNvSpPr>
            <a:spLocks noGrp="1"/>
          </p:cNvSpPr>
          <p:nvPr>
            <p:ph type="body" sz="quarter" idx="3"/>
          </p:nvPr>
        </p:nvSpPr>
        <p:spPr>
          <a:xfrm>
            <a:off x="6172199" y="1681163"/>
            <a:ext cx="5843397" cy="823912"/>
          </a:xfrm>
        </p:spPr>
        <p:txBody>
          <a:bodyPr>
            <a:noAutofit/>
          </a:bodyPr>
          <a:lstStyle/>
          <a:p>
            <a:endParaRPr lang="en-US" sz="4400" dirty="0">
              <a:latin typeface="Bradley Hand ITC" panose="03070402050302030203" pitchFamily="66" charset="0"/>
            </a:endParaRPr>
          </a:p>
          <a:p>
            <a:r>
              <a:rPr lang="en-US" sz="4400" dirty="0">
                <a:latin typeface="Bradley Hand ITC" panose="03070402050302030203" pitchFamily="66" charset="0"/>
              </a:rPr>
              <a:t>The Role of Spiritual Gifts in Connecting</a:t>
            </a:r>
          </a:p>
        </p:txBody>
      </p:sp>
      <p:sp>
        <p:nvSpPr>
          <p:cNvPr id="14" name="Content Placeholder 13"/>
          <p:cNvSpPr>
            <a:spLocks noGrp="1"/>
          </p:cNvSpPr>
          <p:nvPr>
            <p:ph sz="quarter" idx="4"/>
          </p:nvPr>
        </p:nvSpPr>
        <p:spPr/>
        <p:txBody>
          <a:bodyPr/>
          <a:lstStyle/>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508434" cy="6847117"/>
          </a:xfrm>
          <a:prstGeom prst="rect">
            <a:avLst/>
          </a:prstGeom>
        </p:spPr>
      </p:pic>
      <p:sp>
        <p:nvSpPr>
          <p:cNvPr id="8" name="Rectangle 7"/>
          <p:cNvSpPr/>
          <p:nvPr/>
        </p:nvSpPr>
        <p:spPr>
          <a:xfrm>
            <a:off x="5919597" y="3016123"/>
            <a:ext cx="6096000" cy="4431983"/>
          </a:xfrm>
          <a:prstGeom prst="rect">
            <a:avLst/>
          </a:prstGeom>
        </p:spPr>
        <p:txBody>
          <a:bodyPr>
            <a:spAutoFit/>
          </a:bodyPr>
          <a:lstStyle/>
          <a:p>
            <a:r>
              <a:rPr lang="en-US" dirty="0"/>
              <a:t>               </a:t>
            </a:r>
          </a:p>
          <a:p>
            <a:endParaRPr lang="en-US" sz="2400" dirty="0"/>
          </a:p>
          <a:p>
            <a:r>
              <a:rPr lang="en-US" sz="2400" dirty="0"/>
              <a:t>            Canon Mary M. MacGregor &amp;</a:t>
            </a:r>
          </a:p>
          <a:p>
            <a:r>
              <a:rPr lang="en-US" sz="2400" dirty="0"/>
              <a:t>            Sally Mahon</a:t>
            </a:r>
          </a:p>
          <a:p>
            <a:r>
              <a:rPr lang="en-US" sz="2400" dirty="0"/>
              <a:t>            Invite*Welcome*Connect* Summit</a:t>
            </a:r>
          </a:p>
          <a:p>
            <a:r>
              <a:rPr lang="en-US" sz="2400" dirty="0"/>
              <a:t>            </a:t>
            </a:r>
            <a:r>
              <a:rPr lang="en-US" sz="2400" dirty="0" err="1"/>
              <a:t>Beecken</a:t>
            </a:r>
            <a:r>
              <a:rPr lang="en-US" sz="2400" dirty="0"/>
              <a:t> Center, Sewanee, TN</a:t>
            </a:r>
          </a:p>
          <a:p>
            <a:r>
              <a:rPr lang="en-US" sz="2400" dirty="0"/>
              <a:t>            Thursday, June 13, 2019</a:t>
            </a:r>
          </a:p>
          <a:p>
            <a:r>
              <a:rPr lang="en-US" sz="2400" dirty="0"/>
              <a:t> </a:t>
            </a:r>
          </a:p>
          <a:p>
            <a:r>
              <a:rPr lang="en-US" sz="2400" dirty="0"/>
              <a:t>                   </a:t>
            </a:r>
          </a:p>
          <a:p>
            <a:endParaRPr lang="en-US" sz="2400" dirty="0"/>
          </a:p>
          <a:p>
            <a:endParaRPr lang="en-US" sz="2400" dirty="0"/>
          </a:p>
          <a:p>
            <a:endParaRPr lang="en-US" sz="2400" dirty="0"/>
          </a:p>
        </p:txBody>
      </p:sp>
    </p:spTree>
    <p:extLst>
      <p:ext uri="{BB962C8B-B14F-4D97-AF65-F5344CB8AC3E}">
        <p14:creationId xmlns:p14="http://schemas.microsoft.com/office/powerpoint/2010/main" val="2598799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Bradley Hand ITC" panose="03070402050302030203" pitchFamily="66" charset="0"/>
              </a:rPr>
              <a:t>It’s About Relationship</a:t>
            </a:r>
          </a:p>
        </p:txBody>
      </p:sp>
      <p:sp>
        <p:nvSpPr>
          <p:cNvPr id="3" name="Content Placeholder 2"/>
          <p:cNvSpPr>
            <a:spLocks noGrp="1"/>
          </p:cNvSpPr>
          <p:nvPr>
            <p:ph idx="1"/>
          </p:nvPr>
        </p:nvSpPr>
        <p:spPr/>
        <p:txBody>
          <a:bodyPr/>
          <a:lstStyle/>
          <a:p>
            <a:pPr marL="0" indent="0">
              <a:buNone/>
            </a:pPr>
            <a:r>
              <a:rPr lang="en-US" dirty="0"/>
              <a:t>   It’s about….</a:t>
            </a:r>
          </a:p>
          <a:p>
            <a:r>
              <a:rPr lang="en-US" dirty="0"/>
              <a:t>One’s personal relationship with God through Christ Jesus </a:t>
            </a:r>
          </a:p>
          <a:p>
            <a:r>
              <a:rPr lang="en-US" dirty="0"/>
              <a:t>One’s relationship with other people in Christian community</a:t>
            </a:r>
          </a:p>
          <a:p>
            <a:r>
              <a:rPr lang="en-US" dirty="0"/>
              <a:t>Christian community’s relationship with the world around them, near and far, through sharing the love of Christ Jesus</a:t>
            </a:r>
          </a:p>
          <a:p>
            <a:endParaRPr lang="en-US" dirty="0"/>
          </a:p>
          <a:p>
            <a:r>
              <a:rPr lang="en-US" b="1" dirty="0">
                <a:solidFill>
                  <a:schemeClr val="accent1">
                    <a:lumMod val="75000"/>
                  </a:schemeClr>
                </a:solidFill>
              </a:rPr>
              <a:t>relate</a:t>
            </a:r>
            <a:r>
              <a:rPr lang="en-US" dirty="0">
                <a:solidFill>
                  <a:schemeClr val="accent1">
                    <a:lumMod val="75000"/>
                  </a:schemeClr>
                </a:solidFill>
              </a:rPr>
              <a:t> </a:t>
            </a:r>
            <a:r>
              <a:rPr lang="en-US" dirty="0"/>
              <a:t>(</a:t>
            </a:r>
            <a:r>
              <a:rPr lang="en-US" dirty="0" err="1"/>
              <a:t>ri-layt</a:t>
            </a:r>
            <a:r>
              <a:rPr lang="en-US" dirty="0"/>
              <a:t>)-to narrate (to tell a story), to tell in detail</a:t>
            </a:r>
          </a:p>
          <a:p>
            <a:pPr marL="0" indent="0">
              <a:buNone/>
            </a:pPr>
            <a:r>
              <a:rPr lang="en-US" dirty="0"/>
              <a:t>						</a:t>
            </a:r>
            <a:r>
              <a:rPr lang="en-US" sz="2400" dirty="0"/>
              <a:t>Oxford American Dictionary</a:t>
            </a: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84555" y="5976896"/>
            <a:ext cx="1822606" cy="881104"/>
          </a:xfrm>
          <a:prstGeom prst="rect">
            <a:avLst/>
          </a:prstGeom>
        </p:spPr>
      </p:pic>
    </p:spTree>
    <p:extLst>
      <p:ext uri="{BB962C8B-B14F-4D97-AF65-F5344CB8AC3E}">
        <p14:creationId xmlns:p14="http://schemas.microsoft.com/office/powerpoint/2010/main" val="1048481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332" y="365125"/>
            <a:ext cx="11438626" cy="1325563"/>
          </a:xfrm>
        </p:spPr>
        <p:txBody>
          <a:bodyPr/>
          <a:lstStyle/>
          <a:p>
            <a:r>
              <a:rPr lang="en-US" altLang="en-US" b="1" dirty="0">
                <a:latin typeface="Bradley Hand ITC" panose="03070402050302030203" pitchFamily="66" charset="0"/>
              </a:rPr>
              <a:t>The Apostle Paul Instructs About the Church…</a:t>
            </a:r>
            <a:endParaRPr lang="en-US" dirty="0"/>
          </a:p>
        </p:txBody>
      </p:sp>
      <p:sp>
        <p:nvSpPr>
          <p:cNvPr id="3" name="Content Placeholder 2"/>
          <p:cNvSpPr>
            <a:spLocks noGrp="1"/>
          </p:cNvSpPr>
          <p:nvPr>
            <p:ph idx="1"/>
          </p:nvPr>
        </p:nvSpPr>
        <p:spPr>
          <a:xfrm>
            <a:off x="786441" y="1825625"/>
            <a:ext cx="10393393" cy="4351338"/>
          </a:xfrm>
        </p:spPr>
        <p:txBody>
          <a:bodyPr/>
          <a:lstStyle/>
          <a:p>
            <a:pPr marL="0" indent="0">
              <a:buNone/>
            </a:pPr>
            <a:r>
              <a:rPr lang="en-US" dirty="0"/>
              <a:t>   </a:t>
            </a:r>
          </a:p>
          <a:p>
            <a:pPr marL="0" indent="0">
              <a:buNone/>
            </a:pPr>
            <a:r>
              <a:rPr lang="en-US" dirty="0"/>
              <a:t> Just as each of us has one body with many members, and these members do not all have the same function, so in Christ we who are many form one body, and each member belongs to all the others.  </a:t>
            </a:r>
            <a:r>
              <a:rPr lang="en-US" b="1" dirty="0">
                <a:solidFill>
                  <a:srgbClr val="0070C0"/>
                </a:solidFill>
              </a:rPr>
              <a:t>We have different gifts, according to the grace given us….</a:t>
            </a:r>
          </a:p>
          <a:p>
            <a:endParaRPr lang="en-US" dirty="0"/>
          </a:p>
          <a:p>
            <a:pPr marL="0" indent="0">
              <a:buNone/>
            </a:pPr>
            <a:r>
              <a:rPr lang="en-US" dirty="0"/>
              <a:t>						</a:t>
            </a:r>
            <a:r>
              <a:rPr lang="en-US" b="1" dirty="0">
                <a:solidFill>
                  <a:srgbClr val="0070C0"/>
                </a:solidFill>
              </a:rPr>
              <a:t>Romans 12: 4-6</a:t>
            </a: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84555" y="5976896"/>
            <a:ext cx="1822606" cy="881104"/>
          </a:xfrm>
          <a:prstGeom prst="rect">
            <a:avLst/>
          </a:prstGeom>
        </p:spPr>
      </p:pic>
    </p:spTree>
    <p:extLst>
      <p:ext uri="{BB962C8B-B14F-4D97-AF65-F5344CB8AC3E}">
        <p14:creationId xmlns:p14="http://schemas.microsoft.com/office/powerpoint/2010/main" val="497228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b="1" dirty="0">
                <a:latin typeface="Bradley Hand ITC" panose="03070402050302030203" pitchFamily="66" charset="0"/>
              </a:rPr>
              <a:t>Who’s In the Pews?</a:t>
            </a:r>
          </a:p>
        </p:txBody>
      </p:sp>
      <p:pic>
        <p:nvPicPr>
          <p:cNvPr id="4100"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209800" y="1292525"/>
            <a:ext cx="7772400" cy="5410200"/>
          </a:xfrm>
          <a:noFill/>
          <a:ln/>
        </p:spPr>
      </p:pic>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4555" y="5976896"/>
            <a:ext cx="1822606" cy="881104"/>
          </a:xfrm>
          <a:prstGeom prst="rect">
            <a:avLst/>
          </a:prstGeom>
        </p:spPr>
      </p:pic>
    </p:spTree>
    <p:extLst>
      <p:ext uri="{BB962C8B-B14F-4D97-AF65-F5344CB8AC3E}">
        <p14:creationId xmlns:p14="http://schemas.microsoft.com/office/powerpoint/2010/main" val="1004929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741872" y="404018"/>
            <a:ext cx="9127342" cy="1597310"/>
          </a:xfrm>
        </p:spPr>
        <p:txBody>
          <a:bodyPr>
            <a:noAutofit/>
          </a:bodyPr>
          <a:lstStyle/>
          <a:p>
            <a:r>
              <a:rPr lang="en-US" altLang="en-US" b="1" dirty="0">
                <a:latin typeface="Bradley Hand ITC" panose="03070402050302030203" pitchFamily="66" charset="0"/>
              </a:rPr>
              <a:t>   The Apostle Paul Goes On To Say…</a:t>
            </a:r>
          </a:p>
        </p:txBody>
      </p:sp>
      <p:sp>
        <p:nvSpPr>
          <p:cNvPr id="9219" name="Rectangle 3"/>
          <p:cNvSpPr>
            <a:spLocks noGrp="1" noChangeArrowheads="1"/>
          </p:cNvSpPr>
          <p:nvPr>
            <p:ph type="body" idx="4294967295"/>
          </p:nvPr>
        </p:nvSpPr>
        <p:spPr>
          <a:xfrm>
            <a:off x="897147" y="1219200"/>
            <a:ext cx="10092905" cy="5029200"/>
          </a:xfrm>
        </p:spPr>
        <p:txBody>
          <a:bodyPr/>
          <a:lstStyle/>
          <a:p>
            <a:pPr>
              <a:lnSpc>
                <a:spcPct val="80000"/>
              </a:lnSpc>
              <a:buFontTx/>
              <a:buNone/>
            </a:pPr>
            <a:r>
              <a:rPr lang="en-US" altLang="en-US" dirty="0"/>
              <a:t>      </a:t>
            </a:r>
          </a:p>
          <a:p>
            <a:pPr>
              <a:lnSpc>
                <a:spcPct val="80000"/>
              </a:lnSpc>
              <a:buFontTx/>
              <a:buNone/>
            </a:pPr>
            <a:endParaRPr lang="en-US" altLang="en-US" dirty="0"/>
          </a:p>
          <a:p>
            <a:pPr>
              <a:lnSpc>
                <a:spcPct val="80000"/>
              </a:lnSpc>
              <a:buFontTx/>
              <a:buNone/>
            </a:pPr>
            <a:r>
              <a:rPr lang="en-US" altLang="en-US" dirty="0"/>
              <a:t>There is a variety of gifts but always the same spirit; there are all sorts of service to be done, but always to the same Lord; working in all sorts of different ways in different people, it is the same God who is working in all of them.</a:t>
            </a:r>
            <a:r>
              <a:rPr lang="en-US" altLang="en-US" b="1" dirty="0"/>
              <a:t>  </a:t>
            </a:r>
            <a:r>
              <a:rPr lang="en-US" altLang="en-US" b="1" dirty="0">
                <a:solidFill>
                  <a:srgbClr val="006699"/>
                </a:solidFill>
              </a:rPr>
              <a:t>The particular way in which the spirit is given to each person is for a good purpose… </a:t>
            </a:r>
          </a:p>
          <a:p>
            <a:pPr>
              <a:lnSpc>
                <a:spcPct val="80000"/>
              </a:lnSpc>
              <a:buFontTx/>
              <a:buNone/>
            </a:pPr>
            <a:r>
              <a:rPr lang="en-US" altLang="en-US" dirty="0">
                <a:solidFill>
                  <a:srgbClr val="006699"/>
                </a:solidFill>
              </a:rPr>
              <a:t>   </a:t>
            </a:r>
          </a:p>
          <a:p>
            <a:pPr>
              <a:lnSpc>
                <a:spcPct val="80000"/>
              </a:lnSpc>
              <a:buFontTx/>
              <a:buNone/>
            </a:pPr>
            <a:r>
              <a:rPr lang="en-US" altLang="en-US" dirty="0"/>
              <a:t>   Now you together are Christ’s body: but each of you is a different part in the Church… </a:t>
            </a:r>
          </a:p>
          <a:p>
            <a:pPr>
              <a:lnSpc>
                <a:spcPct val="80000"/>
              </a:lnSpc>
              <a:buFontTx/>
              <a:buNone/>
            </a:pPr>
            <a:r>
              <a:rPr lang="en-US" altLang="en-US" b="1" dirty="0">
                <a:solidFill>
                  <a:srgbClr val="1F4081"/>
                </a:solidFill>
              </a:rPr>
              <a:t>                                    </a:t>
            </a:r>
            <a:r>
              <a:rPr lang="en-US" altLang="en-US" b="1" dirty="0">
                <a:solidFill>
                  <a:srgbClr val="006699"/>
                </a:solidFill>
              </a:rPr>
              <a:t>1 Corinthians 12:4-7, 27</a:t>
            </a:r>
          </a:p>
          <a:p>
            <a:pPr>
              <a:lnSpc>
                <a:spcPct val="80000"/>
              </a:lnSpc>
            </a:pPr>
            <a:endParaRPr lang="en-US" altLang="en-US"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84555" y="5976896"/>
            <a:ext cx="1822606" cy="881104"/>
          </a:xfrm>
          <a:prstGeom prst="rect">
            <a:avLst/>
          </a:prstGeom>
        </p:spPr>
      </p:pic>
    </p:spTree>
    <p:extLst>
      <p:ext uri="{BB962C8B-B14F-4D97-AF65-F5344CB8AC3E}">
        <p14:creationId xmlns:p14="http://schemas.microsoft.com/office/powerpoint/2010/main" val="3601945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
            <a:ext cx="10515600" cy="877077"/>
          </a:xfrm>
        </p:spPr>
        <p:txBody>
          <a:bodyPr/>
          <a:lstStyle/>
          <a:p>
            <a:r>
              <a:rPr lang="en-US" b="1" dirty="0">
                <a:latin typeface="Bradley Hand ITC" panose="03070402050302030203" pitchFamily="66" charset="0"/>
              </a:rPr>
              <a:t>27 Spiritual Gifts from Scripture</a:t>
            </a:r>
          </a:p>
        </p:txBody>
      </p:sp>
      <p:sp>
        <p:nvSpPr>
          <p:cNvPr id="3" name="Content Placeholder 2"/>
          <p:cNvSpPr>
            <a:spLocks noGrp="1"/>
          </p:cNvSpPr>
          <p:nvPr>
            <p:ph sz="half" idx="1"/>
          </p:nvPr>
        </p:nvSpPr>
        <p:spPr>
          <a:xfrm>
            <a:off x="595604" y="877078"/>
            <a:ext cx="5181600" cy="5691673"/>
          </a:xfrm>
        </p:spPr>
        <p:txBody>
          <a:bodyPr>
            <a:noAutofit/>
          </a:bodyPr>
          <a:lstStyle/>
          <a:p>
            <a:r>
              <a:rPr lang="en-US" sz="2400" dirty="0"/>
              <a:t>Apostles </a:t>
            </a:r>
          </a:p>
          <a:p>
            <a:r>
              <a:rPr lang="en-US" sz="2400" dirty="0"/>
              <a:t>Administration </a:t>
            </a:r>
          </a:p>
          <a:p>
            <a:r>
              <a:rPr lang="en-US" sz="2400" dirty="0"/>
              <a:t>Artistic ability </a:t>
            </a:r>
          </a:p>
          <a:p>
            <a:r>
              <a:rPr lang="en-US" sz="2400" dirty="0"/>
              <a:t>Celibacy                                                            </a:t>
            </a:r>
          </a:p>
          <a:p>
            <a:r>
              <a:rPr lang="en-US" sz="2400" dirty="0"/>
              <a:t>Craftsmanship </a:t>
            </a:r>
          </a:p>
          <a:p>
            <a:r>
              <a:rPr lang="en-US" sz="2400" dirty="0"/>
              <a:t>Discernment of Spirits</a:t>
            </a:r>
          </a:p>
          <a:p>
            <a:r>
              <a:rPr lang="en-US" sz="2400" dirty="0"/>
              <a:t>Exhortation                                                   </a:t>
            </a:r>
          </a:p>
          <a:p>
            <a:r>
              <a:rPr lang="en-US" sz="2400" dirty="0"/>
              <a:t>Faith </a:t>
            </a:r>
          </a:p>
          <a:p>
            <a:r>
              <a:rPr lang="en-US" sz="2400" dirty="0"/>
              <a:t>Giving  </a:t>
            </a:r>
          </a:p>
          <a:p>
            <a:r>
              <a:rPr lang="en-US" sz="2400" dirty="0"/>
              <a:t>Healing  </a:t>
            </a:r>
          </a:p>
          <a:p>
            <a:r>
              <a:rPr lang="en-US" sz="2400" dirty="0"/>
              <a:t>Hospitality</a:t>
            </a:r>
          </a:p>
          <a:p>
            <a:r>
              <a:rPr lang="en-US" sz="2400" dirty="0"/>
              <a:t>Instrumental Music </a:t>
            </a:r>
          </a:p>
          <a:p>
            <a:r>
              <a:rPr lang="en-US" sz="2400" dirty="0"/>
              <a:t>Intercession </a:t>
            </a:r>
          </a:p>
        </p:txBody>
      </p:sp>
      <p:sp>
        <p:nvSpPr>
          <p:cNvPr id="5" name="Content Placeholder 4"/>
          <p:cNvSpPr>
            <a:spLocks noGrp="1"/>
          </p:cNvSpPr>
          <p:nvPr>
            <p:ph sz="half" idx="2"/>
          </p:nvPr>
        </p:nvSpPr>
        <p:spPr>
          <a:xfrm>
            <a:off x="6172200" y="877078"/>
            <a:ext cx="5181600" cy="5299885"/>
          </a:xfrm>
        </p:spPr>
        <p:txBody>
          <a:bodyPr>
            <a:noAutofit/>
          </a:bodyPr>
          <a:lstStyle/>
          <a:p>
            <a:r>
              <a:rPr lang="en-US" sz="2400" dirty="0"/>
              <a:t>Interpretation of Tongues </a:t>
            </a:r>
          </a:p>
          <a:p>
            <a:r>
              <a:rPr lang="en-US" sz="2400" dirty="0"/>
              <a:t>Knowledge                         </a:t>
            </a:r>
          </a:p>
          <a:p>
            <a:r>
              <a:rPr lang="en-US" sz="2400" dirty="0"/>
              <a:t> Martyrdom             </a:t>
            </a:r>
          </a:p>
          <a:p>
            <a:r>
              <a:rPr lang="en-US" sz="2400" dirty="0"/>
              <a:t> Mercy </a:t>
            </a:r>
          </a:p>
          <a:p>
            <a:r>
              <a:rPr lang="en-US" sz="2400" dirty="0"/>
              <a:t>Miracles                 </a:t>
            </a:r>
          </a:p>
          <a:p>
            <a:r>
              <a:rPr lang="en-US" sz="2400" dirty="0"/>
              <a:t>Missionary </a:t>
            </a:r>
          </a:p>
          <a:p>
            <a:r>
              <a:rPr lang="en-US" sz="2400" dirty="0"/>
              <a:t>Pastor                                                    </a:t>
            </a:r>
          </a:p>
          <a:p>
            <a:r>
              <a:rPr lang="en-US" sz="2400" dirty="0"/>
              <a:t>Prophecy </a:t>
            </a:r>
          </a:p>
          <a:p>
            <a:r>
              <a:rPr lang="en-US" sz="2400" dirty="0"/>
              <a:t>Serving                                                          </a:t>
            </a:r>
          </a:p>
          <a:p>
            <a:r>
              <a:rPr lang="en-US" sz="2400" dirty="0"/>
              <a:t>Teaching</a:t>
            </a:r>
          </a:p>
          <a:p>
            <a:r>
              <a:rPr lang="en-US" sz="2400" dirty="0"/>
              <a:t>Tongues </a:t>
            </a:r>
          </a:p>
          <a:p>
            <a:r>
              <a:rPr lang="en-US" sz="2400" dirty="0"/>
              <a:t>Vocal Music </a:t>
            </a:r>
          </a:p>
          <a:p>
            <a:r>
              <a:rPr lang="en-US" sz="2400" dirty="0"/>
              <a:t>Wisdom </a:t>
            </a:r>
          </a:p>
          <a:p>
            <a:endParaRPr lang="en-US" sz="2400" dirty="0"/>
          </a:p>
        </p:txBody>
      </p:sp>
      <p:pic>
        <p:nvPicPr>
          <p:cNvPr id="6"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84555" y="5976896"/>
            <a:ext cx="1822606" cy="881104"/>
          </a:xfrm>
          <a:prstGeom prst="rect">
            <a:avLst/>
          </a:prstGeom>
        </p:spPr>
      </p:pic>
    </p:spTree>
    <p:extLst>
      <p:ext uri="{BB962C8B-B14F-4D97-AF65-F5344CB8AC3E}">
        <p14:creationId xmlns:p14="http://schemas.microsoft.com/office/powerpoint/2010/main" val="1387389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b="1" dirty="0">
                <a:latin typeface="Bradley Hand ITC" panose="03070402050302030203" pitchFamily="66" charset="0"/>
              </a:rPr>
              <a:t>The Body of Christ</a:t>
            </a:r>
          </a:p>
        </p:txBody>
      </p:sp>
      <p:sp>
        <p:nvSpPr>
          <p:cNvPr id="17411" name="Rectangle 3"/>
          <p:cNvSpPr>
            <a:spLocks noGrp="1" noChangeArrowheads="1"/>
          </p:cNvSpPr>
          <p:nvPr>
            <p:ph type="body" idx="1"/>
          </p:nvPr>
        </p:nvSpPr>
        <p:spPr/>
        <p:txBody>
          <a:bodyPr/>
          <a:lstStyle/>
          <a:p>
            <a:endParaRPr lang="en-US" altLang="en-US" dirty="0"/>
          </a:p>
          <a:p>
            <a:pPr>
              <a:buFontTx/>
              <a:buNone/>
            </a:pPr>
            <a:r>
              <a:rPr lang="en-US" altLang="en-US" dirty="0"/>
              <a:t>     Who has what God given gift and why does the church need to</a:t>
            </a:r>
          </a:p>
          <a:p>
            <a:pPr>
              <a:buFontTx/>
              <a:buNone/>
            </a:pPr>
            <a:r>
              <a:rPr lang="en-US" altLang="en-US" dirty="0"/>
              <a:t>      help individuals discern their gifts?</a:t>
            </a:r>
          </a:p>
          <a:p>
            <a:endParaRPr lang="en-US" altLang="en-US" dirty="0"/>
          </a:p>
          <a:p>
            <a:pPr marL="0" indent="0">
              <a:buNone/>
            </a:pPr>
            <a:r>
              <a:rPr lang="en-US" altLang="en-US" dirty="0"/>
              <a:t>      What is your church doing to help people</a:t>
            </a:r>
          </a:p>
          <a:p>
            <a:pPr marL="0" indent="0">
              <a:buNone/>
            </a:pPr>
            <a:r>
              <a:rPr lang="en-US" altLang="en-US" dirty="0"/>
              <a:t>       discern and use their spiritual gifts?</a:t>
            </a:r>
          </a:p>
        </p:txBody>
      </p:sp>
      <p:pic>
        <p:nvPicPr>
          <p:cNvPr id="17412" name="Picture 4" descr="gift-boxes-2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9215" y="3890963"/>
            <a:ext cx="2257425"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4555" y="5976896"/>
            <a:ext cx="1822606" cy="881104"/>
          </a:xfrm>
          <a:prstGeom prst="rect">
            <a:avLst/>
          </a:prstGeom>
        </p:spPr>
      </p:pic>
    </p:spTree>
    <p:extLst>
      <p:ext uri="{BB962C8B-B14F-4D97-AF65-F5344CB8AC3E}">
        <p14:creationId xmlns:p14="http://schemas.microsoft.com/office/powerpoint/2010/main" val="4234957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574" y="365125"/>
            <a:ext cx="11743426" cy="1325563"/>
          </a:xfrm>
        </p:spPr>
        <p:txBody>
          <a:bodyPr/>
          <a:lstStyle/>
          <a:p>
            <a:r>
              <a:rPr lang="en-US" b="1" dirty="0">
                <a:latin typeface="Bradley Hand ITC" panose="03070402050302030203" pitchFamily="66" charset="0"/>
              </a:rPr>
              <a:t>Good Resources for Spiritual Gifts Assessment</a:t>
            </a:r>
          </a:p>
        </p:txBody>
      </p:sp>
      <p:sp>
        <p:nvSpPr>
          <p:cNvPr id="3" name="Content Placeholder 2"/>
          <p:cNvSpPr>
            <a:spLocks noGrp="1"/>
          </p:cNvSpPr>
          <p:nvPr>
            <p:ph idx="1"/>
          </p:nvPr>
        </p:nvSpPr>
        <p:spPr/>
        <p:txBody>
          <a:bodyPr>
            <a:normAutofit lnSpcReduction="10000"/>
          </a:bodyPr>
          <a:lstStyle/>
          <a:p>
            <a:r>
              <a:rPr lang="en-US" dirty="0"/>
              <a:t>Invite*Welcome*Connect* website! </a:t>
            </a:r>
            <a:r>
              <a:rPr lang="en-US" dirty="0">
                <a:hlinkClick r:id="rId2"/>
              </a:rPr>
              <a:t>www.invitewelcomeconnect.com</a:t>
            </a:r>
            <a:r>
              <a:rPr lang="en-US" dirty="0"/>
              <a:t> </a:t>
            </a:r>
          </a:p>
          <a:p>
            <a:r>
              <a:rPr lang="en-US" dirty="0"/>
              <a:t>Check out “Tool Kit” and Resources for Connect</a:t>
            </a:r>
          </a:p>
          <a:p>
            <a:pPr marL="0" indent="0">
              <a:buNone/>
            </a:pPr>
            <a:endParaRPr lang="en-US" sz="1000" dirty="0"/>
          </a:p>
          <a:p>
            <a:pPr marL="0" indent="0">
              <a:buNone/>
            </a:pPr>
            <a:r>
              <a:rPr lang="en-US" dirty="0"/>
              <a:t>Three Resources I like: </a:t>
            </a:r>
          </a:p>
          <a:p>
            <a:pPr marL="0" indent="0">
              <a:buNone/>
            </a:pPr>
            <a:r>
              <a:rPr lang="en-US" dirty="0"/>
              <a:t>1. </a:t>
            </a:r>
            <a:r>
              <a:rPr lang="en-US" dirty="0">
                <a:hlinkClick r:id="rId3"/>
              </a:rPr>
              <a:t>www.freeshapetest.com</a:t>
            </a:r>
            <a:r>
              <a:rPr lang="en-US" dirty="0"/>
              <a:t> or other Rick Warren S.H.A.P.E resources</a:t>
            </a:r>
          </a:p>
          <a:p>
            <a:pPr marL="0" indent="0">
              <a:buNone/>
            </a:pPr>
            <a:r>
              <a:rPr lang="en-US" dirty="0"/>
              <a:t>2. NEW: “Life in the Spirit” the Rev. Frank Allen, St. David’s Episcopal Church. Ft. Wayne, PA   </a:t>
            </a:r>
            <a:r>
              <a:rPr lang="en-US" dirty="0">
                <a:hlinkClick r:id="rId4"/>
              </a:rPr>
              <a:t>www.stdavidschurch.org/education/online-learning-resources</a:t>
            </a:r>
            <a:r>
              <a:rPr lang="en-US" dirty="0"/>
              <a:t>  </a:t>
            </a:r>
          </a:p>
          <a:p>
            <a:pPr marL="0" indent="0">
              <a:buNone/>
            </a:pPr>
            <a:r>
              <a:rPr lang="en-US" dirty="0"/>
              <a:t>3. ELCA Gifts Assessment Tool – Google ‘spiritual gifts assessment </a:t>
            </a:r>
            <a:r>
              <a:rPr lang="en-US" dirty="0" err="1"/>
              <a:t>elca</a:t>
            </a:r>
            <a:r>
              <a:rPr lang="en-US" dirty="0"/>
              <a:t>’</a:t>
            </a:r>
          </a:p>
          <a:p>
            <a:pPr marL="0" indent="0">
              <a:buNone/>
            </a:pPr>
            <a:r>
              <a:rPr lang="en-US" dirty="0"/>
              <a:t>     and </a:t>
            </a:r>
            <a:r>
              <a:rPr lang="en-US" dirty="0">
                <a:hlinkClick r:id="rId5"/>
              </a:rPr>
              <a:t>www.elca.org</a:t>
            </a:r>
            <a:r>
              <a:rPr lang="en-US" dirty="0"/>
              <a:t> comes up, hit, goes directly to the survey</a:t>
            </a:r>
          </a:p>
        </p:txBody>
      </p:sp>
      <p:pic>
        <p:nvPicPr>
          <p:cNvPr id="4" name="Content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84555" y="5976896"/>
            <a:ext cx="1822606" cy="881104"/>
          </a:xfrm>
          <a:prstGeom prst="rect">
            <a:avLst/>
          </a:prstGeom>
        </p:spPr>
      </p:pic>
    </p:spTree>
    <p:extLst>
      <p:ext uri="{BB962C8B-B14F-4D97-AF65-F5344CB8AC3E}">
        <p14:creationId xmlns:p14="http://schemas.microsoft.com/office/powerpoint/2010/main" val="2975781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574" y="365125"/>
            <a:ext cx="11743426" cy="1325563"/>
          </a:xfrm>
        </p:spPr>
        <p:txBody>
          <a:bodyPr/>
          <a:lstStyle/>
          <a:p>
            <a:r>
              <a:rPr lang="en-US" b="1" dirty="0">
                <a:latin typeface="Bradley Hand ITC" panose="03070402050302030203" pitchFamily="66" charset="0"/>
              </a:rPr>
              <a:t>Discovering My Ministry through S.H.A.P.E.</a:t>
            </a:r>
          </a:p>
        </p:txBody>
      </p:sp>
      <p:sp>
        <p:nvSpPr>
          <p:cNvPr id="3" name="Content Placeholder 2"/>
          <p:cNvSpPr>
            <a:spLocks noGrp="1"/>
          </p:cNvSpPr>
          <p:nvPr>
            <p:ph idx="1"/>
          </p:nvPr>
        </p:nvSpPr>
        <p:spPr/>
        <p:txBody>
          <a:bodyPr>
            <a:normAutofit lnSpcReduction="10000"/>
          </a:bodyPr>
          <a:lstStyle/>
          <a:p>
            <a:pPr algn="ctr">
              <a:lnSpc>
                <a:spcPct val="80000"/>
              </a:lnSpc>
              <a:buFont typeface="Wingdings" pitchFamily="2" charset="2"/>
              <a:buNone/>
            </a:pPr>
            <a:r>
              <a:rPr lang="en-US" dirty="0"/>
              <a:t>My Ministry is determined by my </a:t>
            </a:r>
          </a:p>
          <a:p>
            <a:pPr algn="ctr">
              <a:lnSpc>
                <a:spcPct val="80000"/>
              </a:lnSpc>
              <a:buFont typeface="Wingdings" pitchFamily="2" charset="2"/>
              <a:buNone/>
            </a:pPr>
            <a:r>
              <a:rPr lang="en-US" u="sng" dirty="0">
                <a:solidFill>
                  <a:schemeClr val="hlink"/>
                </a:solidFill>
                <a:latin typeface="Arial Rounded MT Bold" pitchFamily="34" charset="0"/>
              </a:rPr>
              <a:t>MAKEUP.</a:t>
            </a:r>
            <a:endParaRPr lang="en-US" u="sng" dirty="0">
              <a:solidFill>
                <a:schemeClr val="hlink"/>
              </a:solidFill>
            </a:endParaRPr>
          </a:p>
          <a:p>
            <a:pPr>
              <a:lnSpc>
                <a:spcPct val="80000"/>
              </a:lnSpc>
            </a:pPr>
            <a:endParaRPr lang="en-US" u="sng" dirty="0"/>
          </a:p>
          <a:p>
            <a:pPr>
              <a:lnSpc>
                <a:spcPct val="80000"/>
              </a:lnSpc>
            </a:pPr>
            <a:r>
              <a:rPr lang="en-US" dirty="0"/>
              <a:t>What God made me to </a:t>
            </a:r>
            <a:r>
              <a:rPr lang="en-US" i="1" dirty="0"/>
              <a:t>BE</a:t>
            </a:r>
            <a:r>
              <a:rPr lang="en-US" dirty="0"/>
              <a:t> determines what He intends for me to </a:t>
            </a:r>
            <a:r>
              <a:rPr lang="en-US" i="1" dirty="0"/>
              <a:t>DO</a:t>
            </a:r>
            <a:r>
              <a:rPr lang="en-US" dirty="0"/>
              <a:t>.  I will understand the </a:t>
            </a:r>
            <a:r>
              <a:rPr lang="en-US" b="1" dirty="0"/>
              <a:t>purpose</a:t>
            </a:r>
            <a:r>
              <a:rPr lang="en-US" dirty="0"/>
              <a:t> I was created for when I understand the kind of </a:t>
            </a:r>
            <a:r>
              <a:rPr lang="en-US" b="1" dirty="0"/>
              <a:t>person</a:t>
            </a:r>
            <a:r>
              <a:rPr lang="en-US" dirty="0"/>
              <a:t> I am.  </a:t>
            </a:r>
          </a:p>
          <a:p>
            <a:pPr>
              <a:lnSpc>
                <a:spcPct val="80000"/>
              </a:lnSpc>
            </a:pPr>
            <a:endParaRPr lang="en-US" dirty="0"/>
          </a:p>
          <a:p>
            <a:pPr>
              <a:lnSpc>
                <a:spcPct val="80000"/>
              </a:lnSpc>
            </a:pPr>
            <a:r>
              <a:rPr lang="en-US" dirty="0"/>
              <a:t>God is consistent in His plan for each of our lives.  He would not give us inborn talents and temperaments, spiritual gifts, and all sorts of life experiences and then not use them!  By reviewing and studying these factors, we can discover the ministry has for us... the </a:t>
            </a:r>
            <a:r>
              <a:rPr lang="en-US" i="1" dirty="0"/>
              <a:t>unique</a:t>
            </a:r>
            <a:r>
              <a:rPr lang="en-US" dirty="0"/>
              <a:t> way God intends for us to serve Him.</a:t>
            </a:r>
            <a:endParaRPr lang="en-US" sz="2000" dirty="0"/>
          </a:p>
          <a:p>
            <a:endParaRPr lang="en-US"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84555" y="5976896"/>
            <a:ext cx="1822606" cy="881104"/>
          </a:xfrm>
          <a:prstGeom prst="rect">
            <a:avLst/>
          </a:prstGeom>
        </p:spPr>
      </p:pic>
    </p:spTree>
    <p:extLst>
      <p:ext uri="{BB962C8B-B14F-4D97-AF65-F5344CB8AC3E}">
        <p14:creationId xmlns:p14="http://schemas.microsoft.com/office/powerpoint/2010/main" val="87675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365125"/>
            <a:ext cx="12192000" cy="1325563"/>
          </a:xfrm>
        </p:spPr>
        <p:txBody>
          <a:bodyPr>
            <a:normAutofit/>
          </a:bodyPr>
          <a:lstStyle/>
          <a:p>
            <a:pPr algn="ctr" eaLnBrk="1" hangingPunct="1">
              <a:defRPr/>
            </a:pPr>
            <a:r>
              <a:rPr lang="en-US" altLang="en-US" b="1" dirty="0">
                <a:latin typeface="Bradley Hand ITC" panose="03070402050302030203" pitchFamily="66" charset="0"/>
              </a:rPr>
              <a:t>DISCOVERING HOW GOD HAS SHAPED ME FOR MINISTRY</a:t>
            </a:r>
          </a:p>
        </p:txBody>
      </p:sp>
      <p:sp>
        <p:nvSpPr>
          <p:cNvPr id="19459" name="Rectangle 3"/>
          <p:cNvSpPr>
            <a:spLocks noGrp="1" noChangeArrowheads="1"/>
          </p:cNvSpPr>
          <p:nvPr>
            <p:ph type="body" idx="1"/>
          </p:nvPr>
        </p:nvSpPr>
        <p:spPr/>
        <p:txBody>
          <a:bodyPr/>
          <a:lstStyle/>
          <a:p>
            <a:pPr marL="609600" indent="-609600">
              <a:buNone/>
            </a:pPr>
            <a:r>
              <a:rPr lang="en-US" altLang="en-US" sz="2400" b="1" dirty="0">
                <a:solidFill>
                  <a:schemeClr val="hlink"/>
                </a:solidFill>
              </a:rPr>
              <a:t>HOW HAS GOD SHAPED ME?</a:t>
            </a:r>
          </a:p>
          <a:p>
            <a:pPr marL="609600" indent="-609600">
              <a:buNone/>
            </a:pPr>
            <a:endParaRPr lang="en-US" altLang="en-US" b="1" dirty="0">
              <a:solidFill>
                <a:schemeClr val="hlink"/>
              </a:solidFill>
            </a:endParaRPr>
          </a:p>
          <a:p>
            <a:r>
              <a:rPr lang="en-US" altLang="en-US" sz="2400" b="1" dirty="0"/>
              <a:t>I was </a:t>
            </a:r>
            <a:r>
              <a:rPr lang="en-US" altLang="en-US" sz="2400" b="1" u="sng" dirty="0">
                <a:solidFill>
                  <a:schemeClr val="hlink"/>
                </a:solidFill>
                <a:latin typeface="Arial Rounded MT Bold" charset="0"/>
              </a:rPr>
              <a:t>shaped</a:t>
            </a:r>
            <a:r>
              <a:rPr lang="en-US" altLang="en-US" sz="2400" b="1" dirty="0"/>
              <a:t> for a purpose. </a:t>
            </a:r>
          </a:p>
          <a:p>
            <a:r>
              <a:rPr lang="en-US" altLang="en-US" sz="2400" b="1" dirty="0"/>
              <a:t>I am </a:t>
            </a:r>
            <a:r>
              <a:rPr lang="en-US" altLang="en-US" sz="2400" b="1" u="sng" dirty="0">
                <a:solidFill>
                  <a:schemeClr val="hlink"/>
                </a:solidFill>
                <a:latin typeface="Arial Rounded MT Bold" charset="0"/>
              </a:rPr>
              <a:t>unique</a:t>
            </a:r>
            <a:r>
              <a:rPr lang="en-US" altLang="en-US" sz="2400" b="1" dirty="0"/>
              <a:t>!</a:t>
            </a:r>
          </a:p>
          <a:p>
            <a:r>
              <a:rPr lang="en-US" altLang="en-US" sz="2400" b="1" dirty="0"/>
              <a:t>I am </a:t>
            </a:r>
            <a:r>
              <a:rPr lang="en-US" altLang="en-US" sz="2400" b="1" u="sng" dirty="0">
                <a:solidFill>
                  <a:schemeClr val="hlink"/>
                </a:solidFill>
                <a:latin typeface="Arial Rounded MT Bold" charset="0"/>
              </a:rPr>
              <a:t>wonderfully complex</a:t>
            </a:r>
            <a:r>
              <a:rPr lang="en-US" altLang="en-US" sz="2400" b="1" dirty="0"/>
              <a:t>.</a:t>
            </a:r>
          </a:p>
          <a:p>
            <a:pPr marL="609600" indent="-609600">
              <a:buNone/>
            </a:pPr>
            <a:endParaRPr lang="en-US" altLang="en-US" sz="2400" b="1" dirty="0"/>
          </a:p>
          <a:p>
            <a:pPr marL="609600" indent="-609600" algn="ctr">
              <a:buNone/>
            </a:pPr>
            <a:r>
              <a:rPr lang="en-US" altLang="en-US" sz="2000" i="1" dirty="0">
                <a:latin typeface="Arial Rounded MT Bold" charset="0"/>
              </a:rPr>
              <a:t>"What right do you have, a human being, to cross-examine God?  The pot has no right to say to the potter:  Why did you make me this shape?  A potter can do what he likes with the clay!" </a:t>
            </a:r>
          </a:p>
          <a:p>
            <a:pPr marL="609600" indent="-609600" algn="ctr">
              <a:buNone/>
            </a:pPr>
            <a:r>
              <a:rPr lang="en-US" altLang="en-US" sz="2000" i="1" dirty="0">
                <a:latin typeface="Arial Rounded MT Bold" charset="0"/>
              </a:rPr>
              <a:t> </a:t>
            </a:r>
            <a:r>
              <a:rPr lang="en-US" altLang="en-US" sz="2000" dirty="0">
                <a:latin typeface="Arial Rounded MT Bold" charset="0"/>
              </a:rPr>
              <a:t>Romans 9:20-21</a:t>
            </a:r>
          </a:p>
        </p:txBody>
      </p:sp>
      <p:pic>
        <p:nvPicPr>
          <p:cNvPr id="4" name="Content Placeholder 3">
            <a:extLst>
              <a:ext uri="{FF2B5EF4-FFF2-40B4-BE49-F238E27FC236}">
                <a16:creationId xmlns:a16="http://schemas.microsoft.com/office/drawing/2014/main" xmlns="" id="{C96E922C-E6BE-E345-88A3-CEEAAA044E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9394" y="5976896"/>
            <a:ext cx="1822606" cy="881104"/>
          </a:xfrm>
          <a:prstGeom prst="rect">
            <a:avLst/>
          </a:prstGeom>
        </p:spPr>
      </p:pic>
    </p:spTree>
    <p:extLst>
      <p:ext uri="{BB962C8B-B14F-4D97-AF65-F5344CB8AC3E}">
        <p14:creationId xmlns:p14="http://schemas.microsoft.com/office/powerpoint/2010/main" val="11386986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9459">
                                            <p:txEl>
                                              <p:pRg st="0" end="0"/>
                                            </p:txEl>
                                          </p:spTgt>
                                        </p:tgtEl>
                                        <p:attrNameLst>
                                          <p:attrName>style.visibility</p:attrName>
                                        </p:attrNameLst>
                                      </p:cBhvr>
                                      <p:to>
                                        <p:strVal val="visible"/>
                                      </p:to>
                                    </p:set>
                                    <p:anim calcmode="discrete" valueType="clr">
                                      <p:cBhvr override="childStyle">
                                        <p:cTn id="7" dur="80"/>
                                        <p:tgtEl>
                                          <p:spTgt spid="1945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459">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9459">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9459">
                                            <p:txEl>
                                              <p:pRg st="2" end="2"/>
                                            </p:txEl>
                                          </p:spTgt>
                                        </p:tgtEl>
                                        <p:attrNameLst>
                                          <p:attrName>style.visibility</p:attrName>
                                        </p:attrNameLst>
                                      </p:cBhvr>
                                      <p:to>
                                        <p:strVal val="visible"/>
                                      </p:to>
                                    </p:set>
                                    <p:animEffect transition="in" filter="fade">
                                      <p:cBhvr>
                                        <p:cTn id="14" dur="1000"/>
                                        <p:tgtEl>
                                          <p:spTgt spid="19459">
                                            <p:txEl>
                                              <p:pRg st="2" end="2"/>
                                            </p:txEl>
                                          </p:spTgt>
                                        </p:tgtEl>
                                      </p:cBhvr>
                                    </p:animEffect>
                                    <p:anim calcmode="lin" valueType="num">
                                      <p:cBhvr>
                                        <p:cTn id="15" dur="10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945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9459">
                                            <p:txEl>
                                              <p:pRg st="3" end="3"/>
                                            </p:txEl>
                                          </p:spTgt>
                                        </p:tgtEl>
                                        <p:attrNameLst>
                                          <p:attrName>style.visibility</p:attrName>
                                        </p:attrNameLst>
                                      </p:cBhvr>
                                      <p:to>
                                        <p:strVal val="visible"/>
                                      </p:to>
                                    </p:set>
                                    <p:animEffect transition="in" filter="fade">
                                      <p:cBhvr>
                                        <p:cTn id="21" dur="1000"/>
                                        <p:tgtEl>
                                          <p:spTgt spid="19459">
                                            <p:txEl>
                                              <p:pRg st="3" end="3"/>
                                            </p:txEl>
                                          </p:spTgt>
                                        </p:tgtEl>
                                      </p:cBhvr>
                                    </p:animEffect>
                                    <p:anim calcmode="lin" valueType="num">
                                      <p:cBhvr>
                                        <p:cTn id="22" dur="10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945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19459">
                                            <p:txEl>
                                              <p:pRg st="4" end="4"/>
                                            </p:txEl>
                                          </p:spTgt>
                                        </p:tgtEl>
                                        <p:attrNameLst>
                                          <p:attrName>style.visibility</p:attrName>
                                        </p:attrNameLst>
                                      </p:cBhvr>
                                      <p:to>
                                        <p:strVal val="visible"/>
                                      </p:to>
                                    </p:set>
                                    <p:animEffect transition="in" filter="fade">
                                      <p:cBhvr>
                                        <p:cTn id="28" dur="1000"/>
                                        <p:tgtEl>
                                          <p:spTgt spid="19459">
                                            <p:txEl>
                                              <p:pRg st="4" end="4"/>
                                            </p:txEl>
                                          </p:spTgt>
                                        </p:tgtEl>
                                      </p:cBhvr>
                                    </p:animEffect>
                                    <p:anim calcmode="lin" valueType="num">
                                      <p:cBhvr>
                                        <p:cTn id="29" dur="1000" fill="hold"/>
                                        <p:tgtEl>
                                          <p:spTgt spid="19459">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945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9" presetClass="entr" presetSubtype="0" accel="100000" fill="hold" nodeType="clickEffect">
                                  <p:stCondLst>
                                    <p:cond delay="0"/>
                                  </p:stCondLst>
                                  <p:childTnLst>
                                    <p:set>
                                      <p:cBhvr>
                                        <p:cTn id="34" dur="1" fill="hold">
                                          <p:stCondLst>
                                            <p:cond delay="0"/>
                                          </p:stCondLst>
                                        </p:cTn>
                                        <p:tgtEl>
                                          <p:spTgt spid="19459">
                                            <p:txEl>
                                              <p:pRg st="6" end="6"/>
                                            </p:txEl>
                                          </p:spTgt>
                                        </p:tgtEl>
                                        <p:attrNameLst>
                                          <p:attrName>style.visibility</p:attrName>
                                        </p:attrNameLst>
                                      </p:cBhvr>
                                      <p:to>
                                        <p:strVal val="visible"/>
                                      </p:to>
                                    </p:set>
                                    <p:anim calcmode="lin" valueType="num">
                                      <p:cBhvr>
                                        <p:cTn id="35" dur="500" fill="hold"/>
                                        <p:tgtEl>
                                          <p:spTgt spid="19459">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6" dur="500" fill="hold"/>
                                        <p:tgtEl>
                                          <p:spTgt spid="19459">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7" dur="500" fill="hold"/>
                                        <p:tgtEl>
                                          <p:spTgt spid="19459">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38" dur="500" fill="hold"/>
                                        <p:tgtEl>
                                          <p:spTgt spid="19459">
                                            <p:txEl>
                                              <p:pRg st="6" end="6"/>
                                            </p:txEl>
                                          </p:spTgt>
                                        </p:tgtEl>
                                        <p:attrNameLst>
                                          <p:attrName>ppt_y</p:attrName>
                                        </p:attrNameLst>
                                      </p:cBhvr>
                                      <p:tavLst>
                                        <p:tav tm="0">
                                          <p:val>
                                            <p:strVal val="#ppt_y"/>
                                          </p:val>
                                        </p:tav>
                                        <p:tav tm="100000">
                                          <p:val>
                                            <p:strVal val="#ppt_y"/>
                                          </p:val>
                                        </p:tav>
                                      </p:tavLst>
                                    </p:anim>
                                  </p:childTnLst>
                                </p:cTn>
                              </p:par>
                              <p:par>
                                <p:cTn id="39" presetID="39" presetClass="entr" presetSubtype="0" accel="100000" fill="hold" nodeType="withEffect">
                                  <p:stCondLst>
                                    <p:cond delay="0"/>
                                  </p:stCondLst>
                                  <p:childTnLst>
                                    <p:set>
                                      <p:cBhvr>
                                        <p:cTn id="40" dur="1" fill="hold">
                                          <p:stCondLst>
                                            <p:cond delay="0"/>
                                          </p:stCondLst>
                                        </p:cTn>
                                        <p:tgtEl>
                                          <p:spTgt spid="19459">
                                            <p:txEl>
                                              <p:pRg st="7" end="7"/>
                                            </p:txEl>
                                          </p:spTgt>
                                        </p:tgtEl>
                                        <p:attrNameLst>
                                          <p:attrName>style.visibility</p:attrName>
                                        </p:attrNameLst>
                                      </p:cBhvr>
                                      <p:to>
                                        <p:strVal val="visible"/>
                                      </p:to>
                                    </p:set>
                                    <p:anim calcmode="lin" valueType="num">
                                      <p:cBhvr>
                                        <p:cTn id="41" dur="500" fill="hold"/>
                                        <p:tgtEl>
                                          <p:spTgt spid="19459">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2" dur="500" fill="hold"/>
                                        <p:tgtEl>
                                          <p:spTgt spid="19459">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3" dur="500" fill="hold"/>
                                        <p:tgtEl>
                                          <p:spTgt spid="19459">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44" dur="500" fill="hold"/>
                                        <p:tgtEl>
                                          <p:spTgt spid="1945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838200" y="0"/>
            <a:ext cx="10515600" cy="1690689"/>
          </a:xfrm>
        </p:spPr>
        <p:txBody>
          <a:bodyPr>
            <a:normAutofit/>
          </a:bodyPr>
          <a:lstStyle/>
          <a:p>
            <a:pPr algn="ctr" eaLnBrk="1" hangingPunct="1">
              <a:defRPr/>
            </a:pPr>
            <a:r>
              <a:rPr lang="en-US" altLang="en-US" b="1" dirty="0">
                <a:latin typeface="Bradley Hand ITC" panose="03070402050302030203" pitchFamily="66" charset="0"/>
              </a:rPr>
              <a:t>MY </a:t>
            </a:r>
            <a:r>
              <a:rPr lang="en-US" altLang="en-US" b="1" dirty="0">
                <a:solidFill>
                  <a:schemeClr val="hlink"/>
                </a:solidFill>
                <a:latin typeface="Bradley Hand ITC" panose="03070402050302030203" pitchFamily="66" charset="0"/>
              </a:rPr>
              <a:t>S.H.A.P.E.</a:t>
            </a:r>
            <a:r>
              <a:rPr lang="en-US" altLang="en-US" b="1" dirty="0">
                <a:latin typeface="Bradley Hand ITC" panose="03070402050302030203" pitchFamily="66" charset="0"/>
              </a:rPr>
              <a:t> WILL DETERMINE MY MINISTRY</a:t>
            </a:r>
          </a:p>
        </p:txBody>
      </p:sp>
      <p:sp>
        <p:nvSpPr>
          <p:cNvPr id="20483" name="Rectangle 3"/>
          <p:cNvSpPr>
            <a:spLocks noGrp="1" noChangeArrowheads="1"/>
          </p:cNvSpPr>
          <p:nvPr>
            <p:ph type="body" idx="1"/>
          </p:nvPr>
        </p:nvSpPr>
        <p:spPr>
          <a:xfrm>
            <a:off x="838200" y="1330036"/>
            <a:ext cx="10515600" cy="5278581"/>
          </a:xfrm>
        </p:spPr>
        <p:txBody>
          <a:bodyPr>
            <a:normAutofit/>
          </a:bodyPr>
          <a:lstStyle/>
          <a:p>
            <a:pPr eaLnBrk="1" hangingPunct="1">
              <a:lnSpc>
                <a:spcPct val="80000"/>
              </a:lnSpc>
              <a:buFont typeface="Wingdings" charset="2"/>
              <a:buNone/>
            </a:pPr>
            <a:r>
              <a:rPr lang="en-US" altLang="en-US" sz="2400" b="1" dirty="0"/>
              <a:t>		</a:t>
            </a:r>
            <a:r>
              <a:rPr lang="en-US" altLang="en-US" sz="3200" b="1" u="sng" dirty="0">
                <a:solidFill>
                  <a:srgbClr val="0563C1"/>
                </a:solidFill>
                <a:latin typeface="Arial Rounded MT Bold" charset="0"/>
              </a:rPr>
              <a:t>S</a:t>
            </a:r>
            <a:r>
              <a:rPr lang="en-US" altLang="en-US" sz="2400" b="1" u="sng" dirty="0">
                <a:latin typeface="Arial Rounded MT Bold" charset="0"/>
              </a:rPr>
              <a:t>PIRITUAL GIFTS</a:t>
            </a:r>
          </a:p>
          <a:p>
            <a:pPr eaLnBrk="1" hangingPunct="1">
              <a:lnSpc>
                <a:spcPct val="80000"/>
              </a:lnSpc>
              <a:buFont typeface="Wingdings" charset="2"/>
              <a:buNone/>
            </a:pPr>
            <a:r>
              <a:rPr lang="en-US" altLang="en-US" b="1" dirty="0"/>
              <a:t>		</a:t>
            </a:r>
            <a:r>
              <a:rPr lang="en-US" altLang="en-US" sz="2000" dirty="0"/>
              <a:t>What am I gifted to do? </a:t>
            </a:r>
            <a:endParaRPr lang="en-US" altLang="en-US" b="1" dirty="0"/>
          </a:p>
          <a:p>
            <a:pPr eaLnBrk="1" hangingPunct="1">
              <a:lnSpc>
                <a:spcPct val="80000"/>
              </a:lnSpc>
              <a:buFont typeface="Wingdings" charset="2"/>
              <a:buNone/>
            </a:pPr>
            <a:r>
              <a:rPr lang="en-US" altLang="en-US" sz="2400" b="1" dirty="0"/>
              <a:t>		</a:t>
            </a:r>
            <a:r>
              <a:rPr lang="en-US" altLang="en-US" sz="3200" b="1" u="sng" dirty="0">
                <a:solidFill>
                  <a:srgbClr val="0563C1"/>
                </a:solidFill>
                <a:latin typeface="Arial Rounded MT Bold" charset="0"/>
              </a:rPr>
              <a:t>H</a:t>
            </a:r>
            <a:r>
              <a:rPr lang="en-US" altLang="en-US" sz="2400" b="1" u="sng" dirty="0">
                <a:latin typeface="Arial Rounded MT Bold" charset="0"/>
              </a:rPr>
              <a:t>EART</a:t>
            </a:r>
          </a:p>
          <a:p>
            <a:pPr eaLnBrk="1" hangingPunct="1">
              <a:lnSpc>
                <a:spcPct val="80000"/>
              </a:lnSpc>
              <a:buFont typeface="Wingdings" charset="2"/>
              <a:buNone/>
            </a:pPr>
            <a:r>
              <a:rPr lang="en-US" altLang="en-US" b="1" dirty="0"/>
              <a:t>		</a:t>
            </a:r>
            <a:r>
              <a:rPr lang="en-US" altLang="en-US" sz="2000" dirty="0"/>
              <a:t>What do I love to do? </a:t>
            </a:r>
            <a:endParaRPr lang="en-US" altLang="en-US" b="1" dirty="0"/>
          </a:p>
          <a:p>
            <a:pPr eaLnBrk="1" hangingPunct="1">
              <a:lnSpc>
                <a:spcPct val="80000"/>
              </a:lnSpc>
              <a:buFont typeface="Wingdings" charset="2"/>
              <a:buNone/>
            </a:pPr>
            <a:r>
              <a:rPr lang="en-US" altLang="en-US" sz="2400" b="1" dirty="0"/>
              <a:t>		</a:t>
            </a:r>
            <a:r>
              <a:rPr lang="en-US" altLang="en-US" sz="3200" b="1" u="sng" dirty="0">
                <a:solidFill>
                  <a:srgbClr val="0563C1"/>
                </a:solidFill>
                <a:latin typeface="Arial Rounded MT Bold" charset="0"/>
              </a:rPr>
              <a:t>A</a:t>
            </a:r>
            <a:r>
              <a:rPr lang="en-US" altLang="en-US" sz="2400" b="1" u="sng" dirty="0">
                <a:latin typeface="Arial Rounded MT Bold" charset="0"/>
              </a:rPr>
              <a:t>BILITIES</a:t>
            </a:r>
            <a:r>
              <a:rPr lang="en-US" altLang="en-US" sz="2400" b="1" dirty="0"/>
              <a:t>	</a:t>
            </a:r>
          </a:p>
          <a:p>
            <a:pPr eaLnBrk="1" hangingPunct="1">
              <a:lnSpc>
                <a:spcPct val="80000"/>
              </a:lnSpc>
              <a:buFont typeface="Wingdings" charset="2"/>
              <a:buNone/>
            </a:pPr>
            <a:r>
              <a:rPr lang="en-US" altLang="en-US" b="1" dirty="0"/>
              <a:t>		</a:t>
            </a:r>
            <a:r>
              <a:rPr lang="en-US" altLang="en-US" sz="2000" dirty="0"/>
              <a:t>What natural talents and skills do I have? </a:t>
            </a:r>
            <a:endParaRPr lang="en-US" altLang="en-US" b="1" dirty="0"/>
          </a:p>
          <a:p>
            <a:pPr eaLnBrk="1" hangingPunct="1">
              <a:lnSpc>
                <a:spcPct val="80000"/>
              </a:lnSpc>
              <a:buFont typeface="Wingdings" charset="2"/>
              <a:buNone/>
            </a:pPr>
            <a:r>
              <a:rPr lang="en-US" altLang="en-US" sz="2400" b="1" dirty="0"/>
              <a:t>		</a:t>
            </a:r>
            <a:r>
              <a:rPr lang="en-US" altLang="en-US" sz="3200" b="1" u="sng" dirty="0">
                <a:solidFill>
                  <a:srgbClr val="0563C1"/>
                </a:solidFill>
                <a:latin typeface="Arial Rounded MT Bold" charset="0"/>
              </a:rPr>
              <a:t>P</a:t>
            </a:r>
            <a:r>
              <a:rPr lang="en-US" altLang="en-US" sz="2400" b="1" u="sng" dirty="0">
                <a:latin typeface="Arial Rounded MT Bold" charset="0"/>
              </a:rPr>
              <a:t>ERSONALITY</a:t>
            </a:r>
          </a:p>
          <a:p>
            <a:pPr eaLnBrk="1" hangingPunct="1">
              <a:lnSpc>
                <a:spcPct val="80000"/>
              </a:lnSpc>
              <a:buFont typeface="Wingdings" charset="2"/>
              <a:buNone/>
            </a:pPr>
            <a:r>
              <a:rPr lang="en-US" altLang="en-US" b="1" dirty="0"/>
              <a:t>		</a:t>
            </a:r>
            <a:r>
              <a:rPr lang="en-US" altLang="en-US" sz="2000" dirty="0"/>
              <a:t>Where does my personality best suit me to serve?</a:t>
            </a:r>
            <a:r>
              <a:rPr lang="en-US" altLang="en-US" b="1" dirty="0"/>
              <a:t> </a:t>
            </a:r>
          </a:p>
          <a:p>
            <a:pPr eaLnBrk="1" hangingPunct="1">
              <a:lnSpc>
                <a:spcPct val="80000"/>
              </a:lnSpc>
              <a:buFont typeface="Wingdings" charset="2"/>
              <a:buNone/>
            </a:pPr>
            <a:r>
              <a:rPr lang="en-US" altLang="en-US" sz="2400" b="1" dirty="0"/>
              <a:t>		</a:t>
            </a:r>
            <a:r>
              <a:rPr lang="en-US" altLang="en-US" sz="3200" b="1" u="sng" dirty="0">
                <a:solidFill>
                  <a:srgbClr val="0563C1"/>
                </a:solidFill>
                <a:latin typeface="Arial Rounded MT Bold" charset="0"/>
              </a:rPr>
              <a:t>E</a:t>
            </a:r>
            <a:r>
              <a:rPr lang="en-US" altLang="en-US" sz="2400" b="1" u="sng" dirty="0">
                <a:latin typeface="Arial Rounded MT Bold" charset="0"/>
              </a:rPr>
              <a:t>XPERIENCES</a:t>
            </a:r>
          </a:p>
          <a:p>
            <a:pPr eaLnBrk="1" hangingPunct="1">
              <a:lnSpc>
                <a:spcPct val="80000"/>
              </a:lnSpc>
              <a:buFont typeface="Wingdings" charset="2"/>
              <a:buNone/>
            </a:pPr>
            <a:r>
              <a:rPr lang="en-US" altLang="en-US" b="1" dirty="0"/>
              <a:t>		</a:t>
            </a:r>
            <a:r>
              <a:rPr lang="en-US" altLang="en-US" sz="2000" dirty="0"/>
              <a:t>What experiences have I had? </a:t>
            </a:r>
            <a:endParaRPr lang="en-US" altLang="en-US" b="1" dirty="0"/>
          </a:p>
        </p:txBody>
      </p:sp>
      <p:pic>
        <p:nvPicPr>
          <p:cNvPr id="4" name="Content Placeholder 3">
            <a:extLst>
              <a:ext uri="{FF2B5EF4-FFF2-40B4-BE49-F238E27FC236}">
                <a16:creationId xmlns:a16="http://schemas.microsoft.com/office/drawing/2014/main" xmlns="" id="{E5EAD9C2-5C01-2D4D-AB2F-71B822973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9394" y="5947023"/>
            <a:ext cx="1822606" cy="881104"/>
          </a:xfrm>
          <a:prstGeom prst="rect">
            <a:avLst/>
          </a:prstGeom>
        </p:spPr>
      </p:pic>
    </p:spTree>
    <p:extLst>
      <p:ext uri="{BB962C8B-B14F-4D97-AF65-F5344CB8AC3E}">
        <p14:creationId xmlns:p14="http://schemas.microsoft.com/office/powerpoint/2010/main" val="1053163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1000"/>
                                        <p:tgtEl>
                                          <p:spTgt spid="20483">
                                            <p:txEl>
                                              <p:pRg st="0" end="0"/>
                                            </p:txEl>
                                          </p:spTgt>
                                        </p:tgtEl>
                                      </p:cBhvr>
                                    </p:animEffect>
                                    <p:anim calcmode="lin" valueType="num">
                                      <p:cBhvr>
                                        <p:cTn id="8" dur="10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48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4" presetClass="entr" presetSubtype="0" fill="hold" nodeType="clickEffect">
                                  <p:stCondLst>
                                    <p:cond delay="0"/>
                                  </p:stCondLst>
                                  <p:childTnLst>
                                    <p:set>
                                      <p:cBhvr>
                                        <p:cTn id="13" dur="1" fill="hold">
                                          <p:stCondLst>
                                            <p:cond delay="0"/>
                                          </p:stCondLst>
                                        </p:cTn>
                                        <p:tgtEl>
                                          <p:spTgt spid="20483">
                                            <p:txEl>
                                              <p:pRg st="1" end="1"/>
                                            </p:txEl>
                                          </p:spTgt>
                                        </p:tgtEl>
                                        <p:attrNameLst>
                                          <p:attrName>style.visibility</p:attrName>
                                        </p:attrNameLst>
                                      </p:cBhvr>
                                      <p:to>
                                        <p:strVal val="visible"/>
                                      </p:to>
                                    </p:set>
                                    <p:anim from="(-#ppt_w/2)" to="(#ppt_x)" calcmode="lin" valueType="num">
                                      <p:cBhvr>
                                        <p:cTn id="14" dur="600" fill="hold">
                                          <p:stCondLst>
                                            <p:cond delay="0"/>
                                          </p:stCondLst>
                                        </p:cTn>
                                        <p:tgtEl>
                                          <p:spTgt spid="20483">
                                            <p:txEl>
                                              <p:pRg st="1" end="1"/>
                                            </p:txEl>
                                          </p:spTgt>
                                        </p:tgtEl>
                                        <p:attrNameLst>
                                          <p:attrName>ppt_x</p:attrName>
                                        </p:attrNameLst>
                                      </p:cBhvr>
                                    </p:anim>
                                    <p:anim from="0" to="-1.0" calcmode="lin" valueType="num">
                                      <p:cBhvr>
                                        <p:cTn id="15" dur="200" decel="50000" autoRev="1" fill="hold">
                                          <p:stCondLst>
                                            <p:cond delay="600"/>
                                          </p:stCondLst>
                                        </p:cTn>
                                        <p:tgtEl>
                                          <p:spTgt spid="20483">
                                            <p:txEl>
                                              <p:pRg st="1" end="1"/>
                                            </p:txEl>
                                          </p:spTgt>
                                        </p:tgtEl>
                                        <p:attrNameLst>
                                          <p:attrName>xshear</p:attrName>
                                        </p:attrNameLst>
                                      </p:cBhvr>
                                    </p:anim>
                                    <p:animScale>
                                      <p:cBhvr>
                                        <p:cTn id="16" dur="200" decel="100000" autoRev="1" fill="hold">
                                          <p:stCondLst>
                                            <p:cond delay="600"/>
                                          </p:stCondLst>
                                        </p:cTn>
                                        <p:tgtEl>
                                          <p:spTgt spid="20483">
                                            <p:txEl>
                                              <p:pRg st="1" end="1"/>
                                            </p:txEl>
                                          </p:spTgt>
                                        </p:tgtEl>
                                      </p:cBhvr>
                                      <p:from x="100000" y="100000"/>
                                      <p:to x="80000" y="100000"/>
                                    </p:animScale>
                                    <p:anim by="(#ppt_h/3+#ppt_w*0.1)" calcmode="lin" valueType="num">
                                      <p:cBhvr additive="sum">
                                        <p:cTn id="17" dur="200" decel="100000" autoRev="1" fill="hold">
                                          <p:stCondLst>
                                            <p:cond delay="600"/>
                                          </p:stCondLst>
                                        </p:cTn>
                                        <p:tgtEl>
                                          <p:spTgt spid="20483">
                                            <p:txEl>
                                              <p:pRg st="1" end="1"/>
                                            </p:txEl>
                                          </p:spTgt>
                                        </p:tgtEl>
                                        <p:attrNameLst>
                                          <p:attrName>ppt_x</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nodeType="clickEffect">
                                  <p:stCondLst>
                                    <p:cond delay="0"/>
                                  </p:stCondLst>
                                  <p:childTnLst>
                                    <p:set>
                                      <p:cBhvr>
                                        <p:cTn id="21" dur="1" fill="hold">
                                          <p:stCondLst>
                                            <p:cond delay="0"/>
                                          </p:stCondLst>
                                        </p:cTn>
                                        <p:tgtEl>
                                          <p:spTgt spid="20483">
                                            <p:txEl>
                                              <p:pRg st="2" end="2"/>
                                            </p:txEl>
                                          </p:spTgt>
                                        </p:tgtEl>
                                        <p:attrNameLst>
                                          <p:attrName>style.visibility</p:attrName>
                                        </p:attrNameLst>
                                      </p:cBhvr>
                                      <p:to>
                                        <p:strVal val="visible"/>
                                      </p:to>
                                    </p:set>
                                    <p:animEffect transition="in" filter="fade">
                                      <p:cBhvr>
                                        <p:cTn id="22" dur="1000"/>
                                        <p:tgtEl>
                                          <p:spTgt spid="20483">
                                            <p:txEl>
                                              <p:pRg st="2" end="2"/>
                                            </p:txEl>
                                          </p:spTgt>
                                        </p:tgtEl>
                                      </p:cBhvr>
                                    </p:animEffect>
                                    <p:anim calcmode="lin" valueType="num">
                                      <p:cBhvr>
                                        <p:cTn id="23" dur="10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2048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4" presetClass="entr" presetSubtype="0" fill="hold" nodeType="clickEffect">
                                  <p:stCondLst>
                                    <p:cond delay="0"/>
                                  </p:stCondLst>
                                  <p:childTnLst>
                                    <p:set>
                                      <p:cBhvr>
                                        <p:cTn id="28" dur="1" fill="hold">
                                          <p:stCondLst>
                                            <p:cond delay="0"/>
                                          </p:stCondLst>
                                        </p:cTn>
                                        <p:tgtEl>
                                          <p:spTgt spid="20483">
                                            <p:txEl>
                                              <p:pRg st="3" end="3"/>
                                            </p:txEl>
                                          </p:spTgt>
                                        </p:tgtEl>
                                        <p:attrNameLst>
                                          <p:attrName>style.visibility</p:attrName>
                                        </p:attrNameLst>
                                      </p:cBhvr>
                                      <p:to>
                                        <p:strVal val="visible"/>
                                      </p:to>
                                    </p:set>
                                    <p:anim from="(-#ppt_w/2)" to="(#ppt_x)" calcmode="lin" valueType="num">
                                      <p:cBhvr>
                                        <p:cTn id="29" dur="600" fill="hold">
                                          <p:stCondLst>
                                            <p:cond delay="0"/>
                                          </p:stCondLst>
                                        </p:cTn>
                                        <p:tgtEl>
                                          <p:spTgt spid="20483">
                                            <p:txEl>
                                              <p:pRg st="3" end="3"/>
                                            </p:txEl>
                                          </p:spTgt>
                                        </p:tgtEl>
                                        <p:attrNameLst>
                                          <p:attrName>ppt_x</p:attrName>
                                        </p:attrNameLst>
                                      </p:cBhvr>
                                    </p:anim>
                                    <p:anim from="0" to="-1.0" calcmode="lin" valueType="num">
                                      <p:cBhvr>
                                        <p:cTn id="30" dur="200" decel="50000" autoRev="1" fill="hold">
                                          <p:stCondLst>
                                            <p:cond delay="600"/>
                                          </p:stCondLst>
                                        </p:cTn>
                                        <p:tgtEl>
                                          <p:spTgt spid="20483">
                                            <p:txEl>
                                              <p:pRg st="3" end="3"/>
                                            </p:txEl>
                                          </p:spTgt>
                                        </p:tgtEl>
                                        <p:attrNameLst>
                                          <p:attrName>xshear</p:attrName>
                                        </p:attrNameLst>
                                      </p:cBhvr>
                                    </p:anim>
                                    <p:animScale>
                                      <p:cBhvr>
                                        <p:cTn id="31" dur="200" decel="100000" autoRev="1" fill="hold">
                                          <p:stCondLst>
                                            <p:cond delay="600"/>
                                          </p:stCondLst>
                                        </p:cTn>
                                        <p:tgtEl>
                                          <p:spTgt spid="20483">
                                            <p:txEl>
                                              <p:pRg st="3" end="3"/>
                                            </p:txEl>
                                          </p:spTgt>
                                        </p:tgtEl>
                                      </p:cBhvr>
                                      <p:from x="100000" y="100000"/>
                                      <p:to x="80000" y="100000"/>
                                    </p:animScale>
                                    <p:anim by="(#ppt_h/3+#ppt_w*0.1)" calcmode="lin" valueType="num">
                                      <p:cBhvr additive="sum">
                                        <p:cTn id="32" dur="200" decel="100000" autoRev="1" fill="hold">
                                          <p:stCondLst>
                                            <p:cond delay="600"/>
                                          </p:stCondLst>
                                        </p:cTn>
                                        <p:tgtEl>
                                          <p:spTgt spid="20483">
                                            <p:txEl>
                                              <p:pRg st="3" end="3"/>
                                            </p:txEl>
                                          </p:spTgt>
                                        </p:tgtEl>
                                        <p:attrNameLst>
                                          <p:attrName>ppt_x</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42" presetClass="entr" presetSubtype="0" fill="hold" nodeType="clickEffect">
                                  <p:stCondLst>
                                    <p:cond delay="0"/>
                                  </p:stCondLst>
                                  <p:childTnLst>
                                    <p:set>
                                      <p:cBhvr>
                                        <p:cTn id="36" dur="1" fill="hold">
                                          <p:stCondLst>
                                            <p:cond delay="0"/>
                                          </p:stCondLst>
                                        </p:cTn>
                                        <p:tgtEl>
                                          <p:spTgt spid="20483">
                                            <p:txEl>
                                              <p:pRg st="4" end="4"/>
                                            </p:txEl>
                                          </p:spTgt>
                                        </p:tgtEl>
                                        <p:attrNameLst>
                                          <p:attrName>style.visibility</p:attrName>
                                        </p:attrNameLst>
                                      </p:cBhvr>
                                      <p:to>
                                        <p:strVal val="visible"/>
                                      </p:to>
                                    </p:set>
                                    <p:animEffect transition="in" filter="fade">
                                      <p:cBhvr>
                                        <p:cTn id="37" dur="1000"/>
                                        <p:tgtEl>
                                          <p:spTgt spid="20483">
                                            <p:txEl>
                                              <p:pRg st="4" end="4"/>
                                            </p:txEl>
                                          </p:spTgt>
                                        </p:tgtEl>
                                      </p:cBhvr>
                                    </p:animEffect>
                                    <p:anim calcmode="lin" valueType="num">
                                      <p:cBhvr>
                                        <p:cTn id="38" dur="1000" fill="hold"/>
                                        <p:tgtEl>
                                          <p:spTgt spid="2048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2048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34" presetClass="entr" presetSubtype="0" fill="hold" nodeType="clickEffect">
                                  <p:stCondLst>
                                    <p:cond delay="0"/>
                                  </p:stCondLst>
                                  <p:childTnLst>
                                    <p:set>
                                      <p:cBhvr>
                                        <p:cTn id="43" dur="1" fill="hold">
                                          <p:stCondLst>
                                            <p:cond delay="0"/>
                                          </p:stCondLst>
                                        </p:cTn>
                                        <p:tgtEl>
                                          <p:spTgt spid="20483">
                                            <p:txEl>
                                              <p:pRg st="5" end="5"/>
                                            </p:txEl>
                                          </p:spTgt>
                                        </p:tgtEl>
                                        <p:attrNameLst>
                                          <p:attrName>style.visibility</p:attrName>
                                        </p:attrNameLst>
                                      </p:cBhvr>
                                      <p:to>
                                        <p:strVal val="visible"/>
                                      </p:to>
                                    </p:set>
                                    <p:anim from="(-#ppt_w/2)" to="(#ppt_x)" calcmode="lin" valueType="num">
                                      <p:cBhvr>
                                        <p:cTn id="44" dur="600" fill="hold">
                                          <p:stCondLst>
                                            <p:cond delay="0"/>
                                          </p:stCondLst>
                                        </p:cTn>
                                        <p:tgtEl>
                                          <p:spTgt spid="20483">
                                            <p:txEl>
                                              <p:pRg st="5" end="5"/>
                                            </p:txEl>
                                          </p:spTgt>
                                        </p:tgtEl>
                                        <p:attrNameLst>
                                          <p:attrName>ppt_x</p:attrName>
                                        </p:attrNameLst>
                                      </p:cBhvr>
                                    </p:anim>
                                    <p:anim from="0" to="-1.0" calcmode="lin" valueType="num">
                                      <p:cBhvr>
                                        <p:cTn id="45" dur="200" decel="50000" autoRev="1" fill="hold">
                                          <p:stCondLst>
                                            <p:cond delay="600"/>
                                          </p:stCondLst>
                                        </p:cTn>
                                        <p:tgtEl>
                                          <p:spTgt spid="20483">
                                            <p:txEl>
                                              <p:pRg st="5" end="5"/>
                                            </p:txEl>
                                          </p:spTgt>
                                        </p:tgtEl>
                                        <p:attrNameLst>
                                          <p:attrName>xshear</p:attrName>
                                        </p:attrNameLst>
                                      </p:cBhvr>
                                    </p:anim>
                                    <p:animScale>
                                      <p:cBhvr>
                                        <p:cTn id="46" dur="200" decel="100000" autoRev="1" fill="hold">
                                          <p:stCondLst>
                                            <p:cond delay="600"/>
                                          </p:stCondLst>
                                        </p:cTn>
                                        <p:tgtEl>
                                          <p:spTgt spid="20483">
                                            <p:txEl>
                                              <p:pRg st="5" end="5"/>
                                            </p:txEl>
                                          </p:spTgt>
                                        </p:tgtEl>
                                      </p:cBhvr>
                                      <p:from x="100000" y="100000"/>
                                      <p:to x="80000" y="100000"/>
                                    </p:animScale>
                                    <p:anim by="(#ppt_h/3+#ppt_w*0.1)" calcmode="lin" valueType="num">
                                      <p:cBhvr additive="sum">
                                        <p:cTn id="47" dur="200" decel="100000" autoRev="1" fill="hold">
                                          <p:stCondLst>
                                            <p:cond delay="600"/>
                                          </p:stCondLst>
                                        </p:cTn>
                                        <p:tgtEl>
                                          <p:spTgt spid="20483">
                                            <p:txEl>
                                              <p:pRg st="5" end="5"/>
                                            </p:txEl>
                                          </p:spTgt>
                                        </p:tgtEl>
                                        <p:attrNameLst>
                                          <p:attrName>ppt_x</p:attrName>
                                        </p:attrNameLst>
                                      </p:cBhvr>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2" presetClass="entr" presetSubtype="0" fill="hold" nodeType="clickEffect">
                                  <p:stCondLst>
                                    <p:cond delay="0"/>
                                  </p:stCondLst>
                                  <p:childTnLst>
                                    <p:set>
                                      <p:cBhvr>
                                        <p:cTn id="51" dur="1" fill="hold">
                                          <p:stCondLst>
                                            <p:cond delay="0"/>
                                          </p:stCondLst>
                                        </p:cTn>
                                        <p:tgtEl>
                                          <p:spTgt spid="20483">
                                            <p:txEl>
                                              <p:pRg st="6" end="6"/>
                                            </p:txEl>
                                          </p:spTgt>
                                        </p:tgtEl>
                                        <p:attrNameLst>
                                          <p:attrName>style.visibility</p:attrName>
                                        </p:attrNameLst>
                                      </p:cBhvr>
                                      <p:to>
                                        <p:strVal val="visible"/>
                                      </p:to>
                                    </p:set>
                                    <p:animEffect transition="in" filter="fade">
                                      <p:cBhvr>
                                        <p:cTn id="52" dur="1000"/>
                                        <p:tgtEl>
                                          <p:spTgt spid="20483">
                                            <p:txEl>
                                              <p:pRg st="6" end="6"/>
                                            </p:txEl>
                                          </p:spTgt>
                                        </p:tgtEl>
                                      </p:cBhvr>
                                    </p:animEffect>
                                    <p:anim calcmode="lin" valueType="num">
                                      <p:cBhvr>
                                        <p:cTn id="53" dur="1000" fill="hold"/>
                                        <p:tgtEl>
                                          <p:spTgt spid="20483">
                                            <p:txEl>
                                              <p:pRg st="6" end="6"/>
                                            </p:txEl>
                                          </p:spTgt>
                                        </p:tgtEl>
                                        <p:attrNameLst>
                                          <p:attrName>ppt_x</p:attrName>
                                        </p:attrNameLst>
                                      </p:cBhvr>
                                      <p:tavLst>
                                        <p:tav tm="0">
                                          <p:val>
                                            <p:strVal val="#ppt_x"/>
                                          </p:val>
                                        </p:tav>
                                        <p:tav tm="100000">
                                          <p:val>
                                            <p:strVal val="#ppt_x"/>
                                          </p:val>
                                        </p:tav>
                                      </p:tavLst>
                                    </p:anim>
                                    <p:anim calcmode="lin" valueType="num">
                                      <p:cBhvr>
                                        <p:cTn id="54" dur="1000" fill="hold"/>
                                        <p:tgtEl>
                                          <p:spTgt spid="2048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34" presetClass="entr" presetSubtype="0" fill="hold" nodeType="clickEffect">
                                  <p:stCondLst>
                                    <p:cond delay="0"/>
                                  </p:stCondLst>
                                  <p:childTnLst>
                                    <p:set>
                                      <p:cBhvr>
                                        <p:cTn id="58" dur="1" fill="hold">
                                          <p:stCondLst>
                                            <p:cond delay="0"/>
                                          </p:stCondLst>
                                        </p:cTn>
                                        <p:tgtEl>
                                          <p:spTgt spid="20483">
                                            <p:txEl>
                                              <p:pRg st="7" end="7"/>
                                            </p:txEl>
                                          </p:spTgt>
                                        </p:tgtEl>
                                        <p:attrNameLst>
                                          <p:attrName>style.visibility</p:attrName>
                                        </p:attrNameLst>
                                      </p:cBhvr>
                                      <p:to>
                                        <p:strVal val="visible"/>
                                      </p:to>
                                    </p:set>
                                    <p:anim from="(-#ppt_w/2)" to="(#ppt_x)" calcmode="lin" valueType="num">
                                      <p:cBhvr>
                                        <p:cTn id="59" dur="600" fill="hold">
                                          <p:stCondLst>
                                            <p:cond delay="0"/>
                                          </p:stCondLst>
                                        </p:cTn>
                                        <p:tgtEl>
                                          <p:spTgt spid="20483">
                                            <p:txEl>
                                              <p:pRg st="7" end="7"/>
                                            </p:txEl>
                                          </p:spTgt>
                                        </p:tgtEl>
                                        <p:attrNameLst>
                                          <p:attrName>ppt_x</p:attrName>
                                        </p:attrNameLst>
                                      </p:cBhvr>
                                    </p:anim>
                                    <p:anim from="0" to="-1.0" calcmode="lin" valueType="num">
                                      <p:cBhvr>
                                        <p:cTn id="60" dur="200" decel="50000" autoRev="1" fill="hold">
                                          <p:stCondLst>
                                            <p:cond delay="600"/>
                                          </p:stCondLst>
                                        </p:cTn>
                                        <p:tgtEl>
                                          <p:spTgt spid="20483">
                                            <p:txEl>
                                              <p:pRg st="7" end="7"/>
                                            </p:txEl>
                                          </p:spTgt>
                                        </p:tgtEl>
                                        <p:attrNameLst>
                                          <p:attrName>xshear</p:attrName>
                                        </p:attrNameLst>
                                      </p:cBhvr>
                                    </p:anim>
                                    <p:animScale>
                                      <p:cBhvr>
                                        <p:cTn id="61" dur="200" decel="100000" autoRev="1" fill="hold">
                                          <p:stCondLst>
                                            <p:cond delay="600"/>
                                          </p:stCondLst>
                                        </p:cTn>
                                        <p:tgtEl>
                                          <p:spTgt spid="20483">
                                            <p:txEl>
                                              <p:pRg st="7" end="7"/>
                                            </p:txEl>
                                          </p:spTgt>
                                        </p:tgtEl>
                                      </p:cBhvr>
                                      <p:from x="100000" y="100000"/>
                                      <p:to x="80000" y="100000"/>
                                    </p:animScale>
                                    <p:anim by="(#ppt_h/3+#ppt_w*0.1)" calcmode="lin" valueType="num">
                                      <p:cBhvr additive="sum">
                                        <p:cTn id="62" dur="200" decel="100000" autoRev="1" fill="hold">
                                          <p:stCondLst>
                                            <p:cond delay="600"/>
                                          </p:stCondLst>
                                        </p:cTn>
                                        <p:tgtEl>
                                          <p:spTgt spid="20483">
                                            <p:txEl>
                                              <p:pRg st="7" end="7"/>
                                            </p:txEl>
                                          </p:spTgt>
                                        </p:tgtEl>
                                        <p:attrNameLst>
                                          <p:attrName>ppt_x</p:attrName>
                                        </p:attrNameLst>
                                      </p:cBhvr>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42" presetClass="entr" presetSubtype="0" fill="hold" nodeType="clickEffect">
                                  <p:stCondLst>
                                    <p:cond delay="0"/>
                                  </p:stCondLst>
                                  <p:childTnLst>
                                    <p:set>
                                      <p:cBhvr>
                                        <p:cTn id="66" dur="1" fill="hold">
                                          <p:stCondLst>
                                            <p:cond delay="0"/>
                                          </p:stCondLst>
                                        </p:cTn>
                                        <p:tgtEl>
                                          <p:spTgt spid="20483">
                                            <p:txEl>
                                              <p:pRg st="8" end="8"/>
                                            </p:txEl>
                                          </p:spTgt>
                                        </p:tgtEl>
                                        <p:attrNameLst>
                                          <p:attrName>style.visibility</p:attrName>
                                        </p:attrNameLst>
                                      </p:cBhvr>
                                      <p:to>
                                        <p:strVal val="visible"/>
                                      </p:to>
                                    </p:set>
                                    <p:animEffect transition="in" filter="fade">
                                      <p:cBhvr>
                                        <p:cTn id="67" dur="1000"/>
                                        <p:tgtEl>
                                          <p:spTgt spid="20483">
                                            <p:txEl>
                                              <p:pRg st="8" end="8"/>
                                            </p:txEl>
                                          </p:spTgt>
                                        </p:tgtEl>
                                      </p:cBhvr>
                                    </p:animEffect>
                                    <p:anim calcmode="lin" valueType="num">
                                      <p:cBhvr>
                                        <p:cTn id="68" dur="1000" fill="hold"/>
                                        <p:tgtEl>
                                          <p:spTgt spid="20483">
                                            <p:txEl>
                                              <p:pRg st="8" end="8"/>
                                            </p:txEl>
                                          </p:spTgt>
                                        </p:tgtEl>
                                        <p:attrNameLst>
                                          <p:attrName>ppt_x</p:attrName>
                                        </p:attrNameLst>
                                      </p:cBhvr>
                                      <p:tavLst>
                                        <p:tav tm="0">
                                          <p:val>
                                            <p:strVal val="#ppt_x"/>
                                          </p:val>
                                        </p:tav>
                                        <p:tav tm="100000">
                                          <p:val>
                                            <p:strVal val="#ppt_x"/>
                                          </p:val>
                                        </p:tav>
                                      </p:tavLst>
                                    </p:anim>
                                    <p:anim calcmode="lin" valueType="num">
                                      <p:cBhvr>
                                        <p:cTn id="69" dur="1000" fill="hold"/>
                                        <p:tgtEl>
                                          <p:spTgt spid="2048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34" presetClass="entr" presetSubtype="0" fill="hold" nodeType="clickEffect">
                                  <p:stCondLst>
                                    <p:cond delay="0"/>
                                  </p:stCondLst>
                                  <p:childTnLst>
                                    <p:set>
                                      <p:cBhvr>
                                        <p:cTn id="73" dur="1" fill="hold">
                                          <p:stCondLst>
                                            <p:cond delay="0"/>
                                          </p:stCondLst>
                                        </p:cTn>
                                        <p:tgtEl>
                                          <p:spTgt spid="20483">
                                            <p:txEl>
                                              <p:pRg st="9" end="9"/>
                                            </p:txEl>
                                          </p:spTgt>
                                        </p:tgtEl>
                                        <p:attrNameLst>
                                          <p:attrName>style.visibility</p:attrName>
                                        </p:attrNameLst>
                                      </p:cBhvr>
                                      <p:to>
                                        <p:strVal val="visible"/>
                                      </p:to>
                                    </p:set>
                                    <p:anim from="(-#ppt_w/2)" to="(#ppt_x)" calcmode="lin" valueType="num">
                                      <p:cBhvr>
                                        <p:cTn id="74" dur="600" fill="hold">
                                          <p:stCondLst>
                                            <p:cond delay="0"/>
                                          </p:stCondLst>
                                        </p:cTn>
                                        <p:tgtEl>
                                          <p:spTgt spid="20483">
                                            <p:txEl>
                                              <p:pRg st="9" end="9"/>
                                            </p:txEl>
                                          </p:spTgt>
                                        </p:tgtEl>
                                        <p:attrNameLst>
                                          <p:attrName>ppt_x</p:attrName>
                                        </p:attrNameLst>
                                      </p:cBhvr>
                                    </p:anim>
                                    <p:anim from="0" to="-1.0" calcmode="lin" valueType="num">
                                      <p:cBhvr>
                                        <p:cTn id="75" dur="200" decel="50000" autoRev="1" fill="hold">
                                          <p:stCondLst>
                                            <p:cond delay="600"/>
                                          </p:stCondLst>
                                        </p:cTn>
                                        <p:tgtEl>
                                          <p:spTgt spid="20483">
                                            <p:txEl>
                                              <p:pRg st="9" end="9"/>
                                            </p:txEl>
                                          </p:spTgt>
                                        </p:tgtEl>
                                        <p:attrNameLst>
                                          <p:attrName>xshear</p:attrName>
                                        </p:attrNameLst>
                                      </p:cBhvr>
                                    </p:anim>
                                    <p:animScale>
                                      <p:cBhvr>
                                        <p:cTn id="76" dur="200" decel="100000" autoRev="1" fill="hold">
                                          <p:stCondLst>
                                            <p:cond delay="600"/>
                                          </p:stCondLst>
                                        </p:cTn>
                                        <p:tgtEl>
                                          <p:spTgt spid="20483">
                                            <p:txEl>
                                              <p:pRg st="9" end="9"/>
                                            </p:txEl>
                                          </p:spTgt>
                                        </p:tgtEl>
                                      </p:cBhvr>
                                      <p:from x="100000" y="100000"/>
                                      <p:to x="80000" y="100000"/>
                                    </p:animScale>
                                    <p:anim by="(#ppt_h/3+#ppt_w*0.1)" calcmode="lin" valueType="num">
                                      <p:cBhvr additive="sum">
                                        <p:cTn id="77" dur="200" decel="100000" autoRev="1" fill="hold">
                                          <p:stCondLst>
                                            <p:cond delay="600"/>
                                          </p:stCondLst>
                                        </p:cTn>
                                        <p:tgtEl>
                                          <p:spTgt spid="20483">
                                            <p:txEl>
                                              <p:pRg st="9" end="9"/>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a:latin typeface="Bradley Hand ITC" panose="03070402050302030203" pitchFamily="66" charset="0"/>
              </a:rPr>
              <a:t>Icebreaker Story Sharing</a:t>
            </a:r>
          </a:p>
        </p:txBody>
      </p:sp>
      <p:sp>
        <p:nvSpPr>
          <p:cNvPr id="8" name="Content Placeholder 7"/>
          <p:cNvSpPr>
            <a:spLocks noGrp="1"/>
          </p:cNvSpPr>
          <p:nvPr>
            <p:ph idx="1"/>
          </p:nvPr>
        </p:nvSpPr>
        <p:spPr/>
        <p:txBody>
          <a:bodyPr/>
          <a:lstStyle/>
          <a:p>
            <a:pPr marL="0" indent="0">
              <a:buNone/>
            </a:pPr>
            <a:endParaRPr lang="en-US" dirty="0"/>
          </a:p>
          <a:p>
            <a:r>
              <a:rPr lang="en-US" dirty="0"/>
              <a:t>Recall the all time worst job you have done at a church. What was it?</a:t>
            </a:r>
          </a:p>
          <a:p>
            <a:pPr marL="0" indent="0">
              <a:buNone/>
            </a:pPr>
            <a:endParaRPr lang="en-US" dirty="0"/>
          </a:p>
          <a:p>
            <a:r>
              <a:rPr lang="en-US" dirty="0"/>
              <a:t>Was the problem with a relationship or the actual work?</a:t>
            </a:r>
          </a:p>
          <a:p>
            <a:pPr marL="0" indent="0">
              <a:buNone/>
            </a:pPr>
            <a:endParaRPr lang="en-US" dirty="0"/>
          </a:p>
          <a:p>
            <a:r>
              <a:rPr lang="en-US" dirty="0"/>
              <a:t>Why did you really not like doing it? How long did you do it?</a:t>
            </a:r>
          </a:p>
          <a:p>
            <a:endParaRPr lang="en-US" dirty="0"/>
          </a:p>
        </p:txBody>
      </p:sp>
      <p:pic>
        <p:nvPicPr>
          <p:cNvPr id="9"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84555" y="5976896"/>
            <a:ext cx="1822606" cy="881104"/>
          </a:xfrm>
          <a:prstGeom prst="rect">
            <a:avLst/>
          </a:prstGeom>
        </p:spPr>
      </p:pic>
    </p:spTree>
    <p:extLst>
      <p:ext uri="{BB962C8B-B14F-4D97-AF65-F5344CB8AC3E}">
        <p14:creationId xmlns:p14="http://schemas.microsoft.com/office/powerpoint/2010/main" val="1452278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Bradley Hand ITC" panose="03070402050302030203" pitchFamily="66" charset="0"/>
              </a:rPr>
              <a:t>One of the Best Resources…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13748" y="1354880"/>
            <a:ext cx="4384939" cy="4868473"/>
          </a:xfrm>
        </p:spPr>
      </p:pic>
      <p:sp>
        <p:nvSpPr>
          <p:cNvPr id="6" name="TextBox 5"/>
          <p:cNvSpPr txBox="1"/>
          <p:nvPr/>
        </p:nvSpPr>
        <p:spPr>
          <a:xfrm>
            <a:off x="414068" y="6223353"/>
            <a:ext cx="9868619" cy="400110"/>
          </a:xfrm>
          <a:prstGeom prst="rect">
            <a:avLst/>
          </a:prstGeom>
          <a:noFill/>
        </p:spPr>
        <p:txBody>
          <a:bodyPr wrap="square" rtlCol="0">
            <a:spAutoFit/>
          </a:bodyPr>
          <a:lstStyle/>
          <a:p>
            <a:r>
              <a:rPr lang="en-US" sz="2000" b="1" u="sng" dirty="0">
                <a:hlinkClick r:id="rId3"/>
              </a:rPr>
              <a:t>                                 </a:t>
            </a:r>
            <a:r>
              <a:rPr lang="en-US" sz="2000" u="sng" dirty="0">
                <a:hlinkClick r:id="rId3"/>
              </a:rPr>
              <a:t>www.womenoftheelca.org/filebin/pdf/resources/SpiritualGifts.pdf</a:t>
            </a:r>
            <a:r>
              <a:rPr lang="en-US" sz="2000" dirty="0"/>
              <a:t>  </a:t>
            </a:r>
          </a:p>
        </p:txBody>
      </p:sp>
      <p:pic>
        <p:nvPicPr>
          <p:cNvPr id="7"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5544" y="5976896"/>
            <a:ext cx="1822606" cy="881104"/>
          </a:xfrm>
          <a:prstGeom prst="rect">
            <a:avLst/>
          </a:prstGeom>
        </p:spPr>
      </p:pic>
    </p:spTree>
    <p:extLst>
      <p:ext uri="{BB962C8B-B14F-4D97-AF65-F5344CB8AC3E}">
        <p14:creationId xmlns:p14="http://schemas.microsoft.com/office/powerpoint/2010/main" val="703612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Bradley Hand ITC" panose="03070402050302030203" pitchFamily="66" charset="0"/>
              </a:rPr>
              <a:t>Why I Recommend It</a:t>
            </a:r>
          </a:p>
        </p:txBody>
      </p:sp>
      <p:sp>
        <p:nvSpPr>
          <p:cNvPr id="3" name="Content Placeholder 2"/>
          <p:cNvSpPr>
            <a:spLocks noGrp="1"/>
          </p:cNvSpPr>
          <p:nvPr>
            <p:ph idx="1"/>
          </p:nvPr>
        </p:nvSpPr>
        <p:spPr>
          <a:xfrm>
            <a:off x="838200" y="1825625"/>
            <a:ext cx="10962736" cy="4351338"/>
          </a:xfrm>
        </p:spPr>
        <p:txBody>
          <a:bodyPr>
            <a:normAutofit lnSpcReduction="10000"/>
          </a:bodyPr>
          <a:lstStyle/>
          <a:p>
            <a:pPr marL="0" indent="0">
              <a:buNone/>
            </a:pPr>
            <a:r>
              <a:rPr lang="en-US" b="1" dirty="0">
                <a:solidFill>
                  <a:srgbClr val="0070C0"/>
                </a:solidFill>
              </a:rPr>
              <a:t>Comprehensive Resource         </a:t>
            </a:r>
          </a:p>
          <a:p>
            <a:pPr marL="0" indent="0">
              <a:buNone/>
            </a:pPr>
            <a:r>
              <a:rPr lang="en-US" sz="2400" dirty="0"/>
              <a:t>Fully explains multiple uses of the packet including self, group, retreat, workshop usage</a:t>
            </a:r>
          </a:p>
          <a:p>
            <a:pPr marL="0" indent="0">
              <a:buNone/>
            </a:pPr>
            <a:r>
              <a:rPr lang="en-US" sz="2400" dirty="0"/>
              <a:t> </a:t>
            </a:r>
          </a:p>
          <a:p>
            <a:pPr lvl="1"/>
            <a:r>
              <a:rPr lang="en-US" dirty="0"/>
              <a:t>20 spiritual gifts defined, aligns well with Episcopal ethos/theology</a:t>
            </a:r>
          </a:p>
          <a:p>
            <a:pPr lvl="1"/>
            <a:r>
              <a:rPr lang="en-US" dirty="0"/>
              <a:t>Contains two applied Bible studies</a:t>
            </a:r>
          </a:p>
          <a:p>
            <a:pPr lvl="1"/>
            <a:r>
              <a:rPr lang="en-US" dirty="0"/>
              <a:t>Includes assessment, cluster of gifts grid</a:t>
            </a:r>
          </a:p>
          <a:p>
            <a:pPr lvl="1"/>
            <a:r>
              <a:rPr lang="en-US" dirty="0"/>
              <a:t>Spiritual Gift Descriptions Include:</a:t>
            </a:r>
          </a:p>
          <a:p>
            <a:pPr marL="457200" lvl="1" indent="0">
              <a:buNone/>
            </a:pPr>
            <a:r>
              <a:rPr lang="en-US" dirty="0"/>
              <a:t>	Definition</a:t>
            </a:r>
          </a:p>
          <a:p>
            <a:pPr marL="457200" lvl="1" indent="0">
              <a:buNone/>
            </a:pPr>
            <a:r>
              <a:rPr lang="en-US" dirty="0"/>
              <a:t>	People with this gift are usually…</a:t>
            </a:r>
          </a:p>
          <a:p>
            <a:pPr marL="457200" lvl="1" indent="0">
              <a:buNone/>
            </a:pPr>
            <a:r>
              <a:rPr lang="en-US" dirty="0"/>
              <a:t>       Cautions for people with this gift… 	 </a:t>
            </a:r>
          </a:p>
          <a:p>
            <a:pPr marL="457200" lvl="1" indent="0">
              <a:buNone/>
            </a:pPr>
            <a:r>
              <a:rPr lang="en-US" dirty="0"/>
              <a:t>	Biblical references</a:t>
            </a: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84555" y="5976896"/>
            <a:ext cx="1822606" cy="881104"/>
          </a:xfrm>
          <a:prstGeom prst="rect">
            <a:avLst/>
          </a:prstGeom>
        </p:spPr>
      </p:pic>
    </p:spTree>
    <p:extLst>
      <p:ext uri="{BB962C8B-B14F-4D97-AF65-F5344CB8AC3E}">
        <p14:creationId xmlns:p14="http://schemas.microsoft.com/office/powerpoint/2010/main" val="642510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Bradley Hand ITC" panose="03070402050302030203" pitchFamily="66" charset="0"/>
              </a:rPr>
              <a:t>Sample Description</a:t>
            </a:r>
          </a:p>
        </p:txBody>
      </p:sp>
      <p:sp>
        <p:nvSpPr>
          <p:cNvPr id="3" name="Content Placeholder 2"/>
          <p:cNvSpPr>
            <a:spLocks noGrp="1"/>
          </p:cNvSpPr>
          <p:nvPr>
            <p:ph idx="1"/>
          </p:nvPr>
        </p:nvSpPr>
        <p:spPr>
          <a:xfrm>
            <a:off x="838200" y="1397479"/>
            <a:ext cx="10515600" cy="4779484"/>
          </a:xfrm>
        </p:spPr>
        <p:txBody>
          <a:bodyPr>
            <a:normAutofit/>
          </a:bodyPr>
          <a:lstStyle/>
          <a:p>
            <a:r>
              <a:rPr lang="en-US" b="1" dirty="0">
                <a:solidFill>
                  <a:srgbClr val="0070C0"/>
                </a:solidFill>
              </a:rPr>
              <a:t>Evangelism:</a:t>
            </a:r>
            <a:r>
              <a:rPr lang="en-US" dirty="0"/>
              <a:t> The spiritual gift that moves the individual to reach nonbelievers in such a way that they are baptized and become active disciples in the Christian community.</a:t>
            </a:r>
          </a:p>
          <a:p>
            <a:r>
              <a:rPr lang="en-US" b="1" dirty="0">
                <a:solidFill>
                  <a:srgbClr val="0070C0"/>
                </a:solidFill>
              </a:rPr>
              <a:t>People with this gift are usually</a:t>
            </a:r>
            <a:r>
              <a:rPr lang="en-US" dirty="0"/>
              <a:t>: sincere, candid, respected, influential, spiritual, confident, commitment oriented.</a:t>
            </a:r>
          </a:p>
          <a:p>
            <a:r>
              <a:rPr lang="en-US" b="1" dirty="0">
                <a:solidFill>
                  <a:srgbClr val="0070C0"/>
                </a:solidFill>
              </a:rPr>
              <a:t>Cautions for people with this gift</a:t>
            </a:r>
            <a:r>
              <a:rPr lang="en-US" dirty="0"/>
              <a:t>: remembering that the Holy Spirit, not guilt, is the motivator in a person’s decision for Christ; needing to listen carefully, because the same approach is not appropriate for everyone.</a:t>
            </a:r>
          </a:p>
          <a:p>
            <a:r>
              <a:rPr lang="en-US" b="1" dirty="0">
                <a:solidFill>
                  <a:srgbClr val="0070C0"/>
                </a:solidFill>
              </a:rPr>
              <a:t>Biblical references</a:t>
            </a:r>
            <a:r>
              <a:rPr lang="en-US" dirty="0"/>
              <a:t>: Matthew 28: 16-20, Ephesians 4:11-16, 2Timothy 4:1-5</a:t>
            </a: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84555" y="5976896"/>
            <a:ext cx="1822606" cy="881104"/>
          </a:xfrm>
          <a:prstGeom prst="rect">
            <a:avLst/>
          </a:prstGeom>
        </p:spPr>
      </p:pic>
    </p:spTree>
    <p:extLst>
      <p:ext uri="{BB962C8B-B14F-4D97-AF65-F5344CB8AC3E}">
        <p14:creationId xmlns:p14="http://schemas.microsoft.com/office/powerpoint/2010/main" val="3378011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Bradley Hand ITC" panose="03070402050302030203" pitchFamily="66" charset="0"/>
              </a:rPr>
              <a:t>Why Spiritual Gifts Workshops?</a:t>
            </a:r>
          </a:p>
        </p:txBody>
      </p:sp>
      <p:sp>
        <p:nvSpPr>
          <p:cNvPr id="3" name="Content Placeholder 2"/>
          <p:cNvSpPr>
            <a:spLocks noGrp="1"/>
          </p:cNvSpPr>
          <p:nvPr>
            <p:ph idx="1"/>
          </p:nvPr>
        </p:nvSpPr>
        <p:spPr/>
        <p:txBody>
          <a:bodyPr>
            <a:normAutofit/>
          </a:bodyPr>
          <a:lstStyle/>
          <a:p>
            <a:r>
              <a:rPr lang="en-US" b="1" dirty="0">
                <a:solidFill>
                  <a:srgbClr val="0070C0"/>
                </a:solidFill>
              </a:rPr>
              <a:t>Objectives: </a:t>
            </a:r>
          </a:p>
          <a:p>
            <a:endParaRPr lang="en-US" dirty="0"/>
          </a:p>
          <a:p>
            <a:pPr marL="0" indent="0">
              <a:buNone/>
            </a:pPr>
            <a:r>
              <a:rPr lang="en-US" dirty="0"/>
              <a:t> To have newcomers and as many members as possible gain insight into their spiritual gifts to better align the ministries they undertake with their giftedness. </a:t>
            </a:r>
          </a:p>
          <a:p>
            <a:pPr marL="0" indent="0">
              <a:buNone/>
            </a:pPr>
            <a:endParaRPr lang="en-US" dirty="0"/>
          </a:p>
          <a:p>
            <a:pPr marL="0" indent="0">
              <a:buNone/>
            </a:pPr>
            <a:r>
              <a:rPr lang="en-US" dirty="0"/>
              <a:t>To gain this information about these persons and record it in the church’s data base to be known when specific ministry opportunities arise. </a:t>
            </a: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84555" y="5976896"/>
            <a:ext cx="1822606" cy="881104"/>
          </a:xfrm>
          <a:prstGeom prst="rect">
            <a:avLst/>
          </a:prstGeom>
        </p:spPr>
      </p:pic>
    </p:spTree>
    <p:extLst>
      <p:ext uri="{BB962C8B-B14F-4D97-AF65-F5344CB8AC3E}">
        <p14:creationId xmlns:p14="http://schemas.microsoft.com/office/powerpoint/2010/main" val="22445532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894" y="365125"/>
            <a:ext cx="10473906" cy="1325563"/>
          </a:xfrm>
        </p:spPr>
        <p:txBody>
          <a:bodyPr/>
          <a:lstStyle/>
          <a:p>
            <a:r>
              <a:rPr lang="en-US" b="1" dirty="0">
                <a:latin typeface="Bradley Hand ITC" panose="03070402050302030203" pitchFamily="66" charset="0"/>
              </a:rPr>
              <a:t>A Sample Spiritual Gifts Workshop</a:t>
            </a:r>
            <a:r>
              <a:rPr lang="en-US" dirty="0"/>
              <a:t>…</a:t>
            </a:r>
          </a:p>
        </p:txBody>
      </p:sp>
      <p:sp>
        <p:nvSpPr>
          <p:cNvPr id="3" name="Content Placeholder 2"/>
          <p:cNvSpPr>
            <a:spLocks noGrp="1"/>
          </p:cNvSpPr>
          <p:nvPr>
            <p:ph idx="1"/>
          </p:nvPr>
        </p:nvSpPr>
        <p:spPr/>
        <p:txBody>
          <a:bodyPr>
            <a:normAutofit/>
          </a:bodyPr>
          <a:lstStyle/>
          <a:p>
            <a:r>
              <a:rPr lang="en-US" dirty="0"/>
              <a:t>Backstory….</a:t>
            </a:r>
          </a:p>
          <a:p>
            <a:pPr marL="0" indent="0">
              <a:buNone/>
            </a:pPr>
            <a:r>
              <a:rPr lang="en-US" dirty="0"/>
              <a:t>			St. Christopher Episc. Church, League City, TX</a:t>
            </a:r>
          </a:p>
          <a:p>
            <a:pPr marL="0" indent="0">
              <a:buNone/>
            </a:pPr>
            <a:r>
              <a:rPr lang="en-US" dirty="0"/>
              <a:t>			New Rector</a:t>
            </a:r>
          </a:p>
          <a:p>
            <a:pPr marL="0" indent="0">
              <a:buNone/>
            </a:pPr>
            <a:r>
              <a:rPr lang="en-US" dirty="0"/>
              <a:t>			New Invite*Welcome*Connect* emphasis</a:t>
            </a:r>
          </a:p>
          <a:p>
            <a:pPr marL="0" indent="0">
              <a:buNone/>
            </a:pPr>
            <a:r>
              <a:rPr lang="en-US" dirty="0"/>
              <a:t>			Open and individual invitations</a:t>
            </a:r>
          </a:p>
          <a:p>
            <a:pPr marL="0" indent="0">
              <a:buNone/>
            </a:pPr>
            <a:r>
              <a:rPr lang="en-US" dirty="0"/>
              <a:t>			Co-designed and led by rector, myself</a:t>
            </a:r>
          </a:p>
          <a:p>
            <a:pPr marL="0" indent="0">
              <a:buNone/>
            </a:pPr>
            <a:r>
              <a:rPr lang="en-US" dirty="0"/>
              <a:t>		</a:t>
            </a:r>
            <a:r>
              <a:rPr lang="en-US"/>
              <a:t>	3 </a:t>
            </a:r>
            <a:r>
              <a:rPr lang="en-US" dirty="0"/>
              <a:t>hours </a:t>
            </a:r>
          </a:p>
          <a:p>
            <a:pPr marL="0" indent="0">
              <a:buNone/>
            </a:pPr>
            <a:r>
              <a:rPr lang="en-US" dirty="0"/>
              <a:t>			Personal follow up with each  participant</a:t>
            </a: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84555" y="5976896"/>
            <a:ext cx="1822606" cy="881104"/>
          </a:xfrm>
          <a:prstGeom prst="rect">
            <a:avLst/>
          </a:prstGeom>
        </p:spPr>
      </p:pic>
    </p:spTree>
    <p:extLst>
      <p:ext uri="{BB962C8B-B14F-4D97-AF65-F5344CB8AC3E}">
        <p14:creationId xmlns:p14="http://schemas.microsoft.com/office/powerpoint/2010/main" val="39872974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b="1" dirty="0">
                <a:latin typeface="Bradley Hand ITC" panose="03070402050302030203" pitchFamily="66" charset="0"/>
              </a:rPr>
              <a:t>Spiritual Gifts Workshop Outline</a:t>
            </a:r>
          </a:p>
        </p:txBody>
      </p:sp>
      <p:sp>
        <p:nvSpPr>
          <p:cNvPr id="8" name="Subtitle 7"/>
          <p:cNvSpPr>
            <a:spLocks noGrp="1"/>
          </p:cNvSpPr>
          <p:nvPr>
            <p:ph type="subTitle" idx="1"/>
          </p:nvPr>
        </p:nvSpPr>
        <p:spPr/>
        <p:txBody>
          <a:bodyPr>
            <a:normAutofit fontScale="92500" lnSpcReduction="20000"/>
          </a:bodyPr>
          <a:lstStyle/>
          <a:p>
            <a:r>
              <a:rPr lang="en-US" sz="2800" dirty="0"/>
              <a:t>Contact me for more information:</a:t>
            </a:r>
          </a:p>
          <a:p>
            <a:r>
              <a:rPr lang="en-US" sz="2800" dirty="0"/>
              <a:t>Mary </a:t>
            </a:r>
            <a:r>
              <a:rPr lang="en-US" sz="2800" dirty="0" err="1"/>
              <a:t>M.MacGregor</a:t>
            </a:r>
            <a:endParaRPr lang="en-US" sz="2800" dirty="0"/>
          </a:p>
          <a:p>
            <a:r>
              <a:rPr lang="en-US" sz="2800" dirty="0">
                <a:hlinkClick r:id="rId2"/>
              </a:rPr>
              <a:t>consultmmm@verizon.net</a:t>
            </a:r>
            <a:endParaRPr lang="en-US" sz="2800" dirty="0"/>
          </a:p>
          <a:p>
            <a:r>
              <a:rPr lang="en-US" sz="2800" dirty="0"/>
              <a:t>C:281-381-9113</a:t>
            </a:r>
          </a:p>
          <a:p>
            <a:endParaRPr lang="en-US" dirty="0"/>
          </a:p>
        </p:txBody>
      </p:sp>
      <p:pic>
        <p:nvPicPr>
          <p:cNvPr id="9"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4555" y="5976896"/>
            <a:ext cx="1822606" cy="881104"/>
          </a:xfrm>
          <a:prstGeom prst="rect">
            <a:avLst/>
          </a:prstGeom>
        </p:spPr>
      </p:pic>
    </p:spTree>
    <p:extLst>
      <p:ext uri="{BB962C8B-B14F-4D97-AF65-F5344CB8AC3E}">
        <p14:creationId xmlns:p14="http://schemas.microsoft.com/office/powerpoint/2010/main" val="1345276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a:latin typeface="Bradley Hand ITC" panose="03070402050302030203" pitchFamily="66" charset="0"/>
              </a:rPr>
              <a:t>Your Ideas, Questions, Comments</a:t>
            </a:r>
          </a:p>
        </p:txBody>
      </p:sp>
      <p:sp>
        <p:nvSpPr>
          <p:cNvPr id="5" name="Subtitle 4"/>
          <p:cNvSpPr>
            <a:spLocks noGrp="1"/>
          </p:cNvSpPr>
          <p:nvPr>
            <p:ph type="subTitle" idx="1"/>
          </p:nvPr>
        </p:nvSpPr>
        <p:spPr/>
        <p:txBody>
          <a:bodyPr/>
          <a:lstStyle/>
          <a:p>
            <a:endParaRPr lang="en-US" dirty="0"/>
          </a:p>
        </p:txBody>
      </p:sp>
      <p:pic>
        <p:nvPicPr>
          <p:cNvPr id="6"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84555" y="5976896"/>
            <a:ext cx="1822606" cy="881104"/>
          </a:xfrm>
          <a:prstGeom prst="rect">
            <a:avLst/>
          </a:prstGeom>
        </p:spPr>
      </p:pic>
    </p:spTree>
    <p:extLst>
      <p:ext uri="{BB962C8B-B14F-4D97-AF65-F5344CB8AC3E}">
        <p14:creationId xmlns:p14="http://schemas.microsoft.com/office/powerpoint/2010/main" val="2709986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p:txBody>
          <a:bodyPr/>
          <a:lstStyle/>
          <a:p>
            <a:pPr eaLnBrk="1" hangingPunct="1"/>
            <a:endParaRPr lang="en-US"/>
          </a:p>
        </p:txBody>
      </p:sp>
      <p:pic>
        <p:nvPicPr>
          <p:cNvPr id="37892" name="Picture 4"/>
          <p:cNvPicPr>
            <a:picLocks noGrp="1" noChangeAspect="1" noChangeArrowheads="1"/>
          </p:cNvPicPr>
          <p:nvPr>
            <p:ph type="body" idx="4294967295"/>
          </p:nvPr>
        </p:nvPicPr>
        <p:blipFill>
          <a:blip r:embed="rId2"/>
          <a:srcRect/>
          <a:stretch>
            <a:fillRect/>
          </a:stretch>
        </p:blipFill>
        <p:spPr>
          <a:xfrm>
            <a:off x="1377351" y="386377"/>
            <a:ext cx="9437298" cy="6031071"/>
          </a:xfrm>
        </p:spPr>
      </p:pic>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4555" y="5976896"/>
            <a:ext cx="1822606" cy="881104"/>
          </a:xfrm>
          <a:prstGeom prst="rect">
            <a:avLst/>
          </a:prstGeom>
        </p:spPr>
      </p:pic>
    </p:spTree>
    <p:extLst>
      <p:ext uri="{BB962C8B-B14F-4D97-AF65-F5344CB8AC3E}">
        <p14:creationId xmlns:p14="http://schemas.microsoft.com/office/powerpoint/2010/main" val="349542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nodePh="1">
                                  <p:stCondLst>
                                    <p:cond delay="0"/>
                                  </p:stCondLst>
                                  <p:endCondLst>
                                    <p:cond evt="begin" delay="0">
                                      <p:tn val="5"/>
                                    </p:cond>
                                  </p:endCondLst>
                                  <p:childTnLst>
                                    <p:set>
                                      <p:cBhvr>
                                        <p:cTn id="6" dur="1" fill="hold">
                                          <p:stCondLst>
                                            <p:cond delay="0"/>
                                          </p:stCondLst>
                                        </p:cTn>
                                        <p:tgtEl>
                                          <p:spTgt spid="37890"/>
                                        </p:tgtEl>
                                        <p:attrNameLst>
                                          <p:attrName>style.visibility</p:attrName>
                                        </p:attrNameLst>
                                      </p:cBhvr>
                                      <p:to>
                                        <p:strVal val="visible"/>
                                      </p:to>
                                    </p:set>
                                    <p:anim calcmode="lin" valueType="num">
                                      <p:cBhvr>
                                        <p:cTn id="7" dur="500" fill="hold"/>
                                        <p:tgtEl>
                                          <p:spTgt spid="37890"/>
                                        </p:tgtEl>
                                        <p:attrNameLst>
                                          <p:attrName>ppt_w</p:attrName>
                                        </p:attrNameLst>
                                      </p:cBhvr>
                                      <p:tavLst>
                                        <p:tav tm="0">
                                          <p:val>
                                            <p:fltVal val="0"/>
                                          </p:val>
                                        </p:tav>
                                        <p:tav tm="100000">
                                          <p:val>
                                            <p:strVal val="#ppt_w"/>
                                          </p:val>
                                        </p:tav>
                                      </p:tavLst>
                                    </p:anim>
                                    <p:anim calcmode="lin" valueType="num">
                                      <p:cBhvr>
                                        <p:cTn id="8" dur="500" fill="hold"/>
                                        <p:tgtEl>
                                          <p:spTgt spid="37890"/>
                                        </p:tgtEl>
                                        <p:attrNameLst>
                                          <p:attrName>ppt_h</p:attrName>
                                        </p:attrNameLst>
                                      </p:cBhvr>
                                      <p:tavLst>
                                        <p:tav tm="0">
                                          <p:val>
                                            <p:fltVal val="0"/>
                                          </p:val>
                                        </p:tav>
                                        <p:tav tm="100000">
                                          <p:val>
                                            <p:strVal val="#ppt_h"/>
                                          </p:val>
                                        </p:tav>
                                      </p:tavLst>
                                    </p:anim>
                                    <p:animEffect transition="in" filter="fade">
                                      <p:cBhvr>
                                        <p:cTn id="9" dur="500"/>
                                        <p:tgtEl>
                                          <p:spTgt spid="3789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7892"/>
                                        </p:tgtEl>
                                        <p:attrNameLst>
                                          <p:attrName>style.visibility</p:attrName>
                                        </p:attrNameLst>
                                      </p:cBhvr>
                                      <p:to>
                                        <p:strVal val="visible"/>
                                      </p:to>
                                    </p:set>
                                    <p:animEffect transition="in" filter="fade">
                                      <p:cBhvr>
                                        <p:cTn id="14" dur="1000">
                                          <p:stCondLst>
                                            <p:cond delay="0"/>
                                          </p:stCondLst>
                                        </p:cTn>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descr="SuperStock_1647R-15562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3256" y="365125"/>
            <a:ext cx="9512193" cy="5397320"/>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4555" y="5976896"/>
            <a:ext cx="1822606" cy="881104"/>
          </a:xfrm>
          <a:prstGeom prst="rect">
            <a:avLst/>
          </a:prstGeom>
        </p:spPr>
      </p:pic>
    </p:spTree>
    <p:extLst>
      <p:ext uri="{BB962C8B-B14F-4D97-AF65-F5344CB8AC3E}">
        <p14:creationId xmlns:p14="http://schemas.microsoft.com/office/powerpoint/2010/main" val="3070157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76270" y="1781557"/>
            <a:ext cx="10957193" cy="4351338"/>
          </a:xfrm>
        </p:spPr>
        <p:txBody>
          <a:bodyPr/>
          <a:lstStyle/>
          <a:p>
            <a:endParaRPr lang="en-US" dirty="0"/>
          </a:p>
          <a:p>
            <a:endParaRPr lang="en-US" dirty="0"/>
          </a:p>
          <a:p>
            <a:pPr marL="0" indent="0">
              <a:buNone/>
            </a:pPr>
            <a:r>
              <a:rPr lang="en-US" sz="4400" b="1" dirty="0">
                <a:latin typeface="Bradley Hand ITC" panose="03070402050302030203" pitchFamily="66" charset="0"/>
              </a:rPr>
              <a:t>	When you hear the term ‘spiritual gifts’ 	what immediately comes to mind?</a:t>
            </a: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84555" y="5976896"/>
            <a:ext cx="1822606" cy="881104"/>
          </a:xfrm>
          <a:prstGeom prst="rect">
            <a:avLst/>
          </a:prstGeom>
        </p:spPr>
      </p:pic>
    </p:spTree>
    <p:extLst>
      <p:ext uri="{BB962C8B-B14F-4D97-AF65-F5344CB8AC3E}">
        <p14:creationId xmlns:p14="http://schemas.microsoft.com/office/powerpoint/2010/main" val="3958903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524000" y="345057"/>
            <a:ext cx="9144000" cy="4209690"/>
          </a:xfrm>
        </p:spPr>
        <p:txBody>
          <a:bodyPr>
            <a:normAutofit/>
          </a:bodyPr>
          <a:lstStyle/>
          <a:p>
            <a:r>
              <a:rPr lang="en-US" sz="4400" b="1" dirty="0">
                <a:latin typeface="Bradley Hand ITC" panose="03070402050302030203" pitchFamily="66" charset="0"/>
              </a:rPr>
              <a:t/>
            </a:r>
            <a:br>
              <a:rPr lang="en-US" sz="4400" b="1" dirty="0">
                <a:latin typeface="Bradley Hand ITC" panose="03070402050302030203" pitchFamily="66" charset="0"/>
              </a:rPr>
            </a:br>
            <a:r>
              <a:rPr lang="en-US" sz="4400" b="1" dirty="0">
                <a:latin typeface="Bradley Hand ITC" panose="03070402050302030203" pitchFamily="66" charset="0"/>
              </a:rPr>
              <a:t/>
            </a:r>
            <a:br>
              <a:rPr lang="en-US" sz="4400" b="1" dirty="0">
                <a:latin typeface="Bradley Hand ITC" panose="03070402050302030203" pitchFamily="66" charset="0"/>
              </a:rPr>
            </a:br>
            <a:r>
              <a:rPr lang="en-US" sz="4400" b="1" dirty="0">
                <a:latin typeface="Bradley Hand ITC" panose="03070402050302030203" pitchFamily="66" charset="0"/>
              </a:rPr>
              <a:t/>
            </a:r>
            <a:br>
              <a:rPr lang="en-US" sz="4400" b="1" dirty="0">
                <a:latin typeface="Bradley Hand ITC" panose="03070402050302030203" pitchFamily="66" charset="0"/>
              </a:rPr>
            </a:br>
            <a:r>
              <a:rPr lang="en-US" sz="4400" b="1" dirty="0">
                <a:latin typeface="Bradley Hand ITC" panose="03070402050302030203" pitchFamily="66" charset="0"/>
              </a:rPr>
              <a:t>Why do you think the Episcopal Church has been reluctant to embrace spiritual gifts?</a:t>
            </a:r>
          </a:p>
        </p:txBody>
      </p:sp>
      <p:sp>
        <p:nvSpPr>
          <p:cNvPr id="8" name="Subtitle 7"/>
          <p:cNvSpPr>
            <a:spLocks noGrp="1"/>
          </p:cNvSpPr>
          <p:nvPr>
            <p:ph type="subTitle" idx="1"/>
          </p:nvPr>
        </p:nvSpPr>
        <p:spPr/>
        <p:txBody>
          <a:bodyPr/>
          <a:lstStyle/>
          <a:p>
            <a:endParaRPr lang="en-US" dirty="0"/>
          </a:p>
        </p:txBody>
      </p:sp>
      <p:pic>
        <p:nvPicPr>
          <p:cNvPr id="9"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84555" y="5976896"/>
            <a:ext cx="1822606" cy="881104"/>
          </a:xfrm>
          <a:prstGeom prst="rect">
            <a:avLst/>
          </a:prstGeom>
        </p:spPr>
      </p:pic>
    </p:spTree>
    <p:extLst>
      <p:ext uri="{BB962C8B-B14F-4D97-AF65-F5344CB8AC3E}">
        <p14:creationId xmlns:p14="http://schemas.microsoft.com/office/powerpoint/2010/main" val="2134302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Martha ironing fair linen"/>
          <p:cNvPicPr>
            <a:picLocks noChangeAspect="1" noChangeArrowheads="1"/>
          </p:cNvPicPr>
          <p:nvPr/>
        </p:nvPicPr>
        <p:blipFill>
          <a:blip r:embed="rId2"/>
          <a:srcRect/>
          <a:stretch>
            <a:fillRect/>
          </a:stretch>
        </p:blipFill>
        <p:spPr>
          <a:xfrm>
            <a:off x="603848" y="0"/>
            <a:ext cx="10248181" cy="6858000"/>
          </a:xfrm>
          <a:prstGeom prst="rect">
            <a:avLst/>
          </a:prstGeom>
        </p:spPr>
      </p:pic>
      <p:pic>
        <p:nvPicPr>
          <p:cNvPr id="3"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4555" y="5976896"/>
            <a:ext cx="1822606" cy="881104"/>
          </a:xfrm>
          <a:prstGeom prst="rect">
            <a:avLst/>
          </a:prstGeom>
        </p:spPr>
      </p:pic>
    </p:spTree>
    <p:extLst>
      <p:ext uri="{BB962C8B-B14F-4D97-AF65-F5344CB8AC3E}">
        <p14:creationId xmlns:p14="http://schemas.microsoft.com/office/powerpoint/2010/main" val="184124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132" y="365125"/>
            <a:ext cx="10929668" cy="1325563"/>
          </a:xfrm>
        </p:spPr>
        <p:txBody>
          <a:bodyPr/>
          <a:lstStyle/>
          <a:p>
            <a:r>
              <a:rPr lang="en-US" b="1" dirty="0">
                <a:latin typeface="Bradley Hand ITC" panose="03070402050302030203" pitchFamily="66" charset="0"/>
              </a:rPr>
              <a:t>The Common Cold of the Soul</a:t>
            </a:r>
          </a:p>
        </p:txBody>
      </p:sp>
      <p:sp>
        <p:nvSpPr>
          <p:cNvPr id="3" name="Content Placeholder 2"/>
          <p:cNvSpPr>
            <a:spLocks noGrp="1"/>
          </p:cNvSpPr>
          <p:nvPr>
            <p:ph idx="1"/>
          </p:nvPr>
        </p:nvSpPr>
        <p:spPr>
          <a:xfrm>
            <a:off x="424132" y="1338237"/>
            <a:ext cx="10515600" cy="5381740"/>
          </a:xfrm>
        </p:spPr>
        <p:txBody>
          <a:bodyPr>
            <a:normAutofit fontScale="40000" lnSpcReduction="20000"/>
          </a:bodyPr>
          <a:lstStyle/>
          <a:p>
            <a:pPr marL="0" indent="0">
              <a:lnSpc>
                <a:spcPct val="120000"/>
              </a:lnSpc>
              <a:spcBef>
                <a:spcPts val="0"/>
              </a:spcBef>
              <a:buNone/>
            </a:pPr>
            <a:r>
              <a:rPr lang="en-US" sz="4500" b="1" dirty="0">
                <a:solidFill>
                  <a:schemeClr val="accent1">
                    <a:lumMod val="75000"/>
                  </a:schemeClr>
                </a:solidFill>
                <a:latin typeface="Trebuchet MS" panose="020B0603020202020204" pitchFamily="34" charset="0"/>
              </a:rPr>
              <a:t>To sinful patterns of behavior that never get confronted and changed,</a:t>
            </a:r>
          </a:p>
          <a:p>
            <a:pPr marL="0" indent="0">
              <a:lnSpc>
                <a:spcPct val="120000"/>
              </a:lnSpc>
              <a:spcBef>
                <a:spcPts val="0"/>
              </a:spcBef>
              <a:buNone/>
            </a:pPr>
            <a:r>
              <a:rPr lang="en-US" sz="4500" b="1" dirty="0">
                <a:solidFill>
                  <a:schemeClr val="accent1">
                    <a:lumMod val="75000"/>
                  </a:schemeClr>
                </a:solidFill>
                <a:latin typeface="Trebuchet MS" panose="020B0603020202020204" pitchFamily="34" charset="0"/>
              </a:rPr>
              <a:t>Abilities and gifts that never get cultivated and deployed – </a:t>
            </a:r>
          </a:p>
          <a:p>
            <a:pPr marL="0" indent="0">
              <a:lnSpc>
                <a:spcPct val="120000"/>
              </a:lnSpc>
              <a:spcBef>
                <a:spcPts val="0"/>
              </a:spcBef>
              <a:buNone/>
            </a:pPr>
            <a:r>
              <a:rPr lang="en-US" sz="4500" b="1" dirty="0">
                <a:solidFill>
                  <a:schemeClr val="accent1">
                    <a:lumMod val="75000"/>
                  </a:schemeClr>
                </a:solidFill>
                <a:latin typeface="Trebuchet MS" panose="020B0603020202020204" pitchFamily="34" charset="0"/>
              </a:rPr>
              <a:t>Until weeks become months</a:t>
            </a:r>
          </a:p>
          <a:p>
            <a:pPr marL="0" indent="0">
              <a:lnSpc>
                <a:spcPct val="120000"/>
              </a:lnSpc>
              <a:spcBef>
                <a:spcPts val="0"/>
              </a:spcBef>
              <a:buNone/>
            </a:pPr>
            <a:r>
              <a:rPr lang="en-US" sz="4500" b="1" dirty="0">
                <a:solidFill>
                  <a:schemeClr val="accent1">
                    <a:lumMod val="75000"/>
                  </a:schemeClr>
                </a:solidFill>
                <a:latin typeface="Trebuchet MS" panose="020B0603020202020204" pitchFamily="34" charset="0"/>
              </a:rPr>
              <a:t>And months turn into years,</a:t>
            </a:r>
          </a:p>
          <a:p>
            <a:pPr marL="0" indent="0">
              <a:lnSpc>
                <a:spcPct val="120000"/>
              </a:lnSpc>
              <a:spcBef>
                <a:spcPts val="0"/>
              </a:spcBef>
              <a:buNone/>
            </a:pPr>
            <a:r>
              <a:rPr lang="en-US" sz="4500" b="1" dirty="0">
                <a:solidFill>
                  <a:schemeClr val="accent1">
                    <a:lumMod val="75000"/>
                  </a:schemeClr>
                </a:solidFill>
                <a:latin typeface="Trebuchet MS" panose="020B0603020202020204" pitchFamily="34" charset="0"/>
              </a:rPr>
              <a:t>And one day you’re looking back on a life of</a:t>
            </a:r>
          </a:p>
          <a:p>
            <a:pPr marL="0" indent="0">
              <a:lnSpc>
                <a:spcPct val="120000"/>
              </a:lnSpc>
              <a:spcBef>
                <a:spcPts val="0"/>
              </a:spcBef>
              <a:buNone/>
            </a:pPr>
            <a:r>
              <a:rPr lang="en-US" sz="4500" b="1" dirty="0">
                <a:solidFill>
                  <a:schemeClr val="accent1">
                    <a:lumMod val="75000"/>
                  </a:schemeClr>
                </a:solidFill>
                <a:latin typeface="Trebuchet MS" panose="020B0603020202020204" pitchFamily="34" charset="0"/>
              </a:rPr>
              <a:t>Deep intimate gut-wrenchingly honest conversations you never had;</a:t>
            </a:r>
          </a:p>
          <a:p>
            <a:pPr marL="0" indent="0">
              <a:lnSpc>
                <a:spcPct val="120000"/>
              </a:lnSpc>
              <a:spcBef>
                <a:spcPts val="0"/>
              </a:spcBef>
              <a:buNone/>
            </a:pPr>
            <a:r>
              <a:rPr lang="en-US" sz="4500" b="1" dirty="0">
                <a:solidFill>
                  <a:schemeClr val="accent1">
                    <a:lumMod val="75000"/>
                  </a:schemeClr>
                </a:solidFill>
                <a:latin typeface="Trebuchet MS" panose="020B0603020202020204" pitchFamily="34" charset="0"/>
              </a:rPr>
              <a:t>Great bold prayers you never prayed,</a:t>
            </a:r>
          </a:p>
          <a:p>
            <a:pPr marL="0" indent="0">
              <a:lnSpc>
                <a:spcPct val="120000"/>
              </a:lnSpc>
              <a:spcBef>
                <a:spcPts val="0"/>
              </a:spcBef>
              <a:buNone/>
            </a:pPr>
            <a:r>
              <a:rPr lang="en-US" sz="4500" b="1" dirty="0">
                <a:solidFill>
                  <a:schemeClr val="accent1">
                    <a:lumMod val="75000"/>
                  </a:schemeClr>
                </a:solidFill>
                <a:latin typeface="Trebuchet MS" panose="020B0603020202020204" pitchFamily="34" charset="0"/>
              </a:rPr>
              <a:t>Exhilarating risks you never took,</a:t>
            </a:r>
          </a:p>
          <a:p>
            <a:pPr marL="0" indent="0">
              <a:lnSpc>
                <a:spcPct val="120000"/>
              </a:lnSpc>
              <a:spcBef>
                <a:spcPts val="0"/>
              </a:spcBef>
              <a:buNone/>
            </a:pPr>
            <a:r>
              <a:rPr lang="en-US" sz="4500" b="1" dirty="0">
                <a:solidFill>
                  <a:schemeClr val="accent1">
                    <a:lumMod val="75000"/>
                  </a:schemeClr>
                </a:solidFill>
                <a:latin typeface="Trebuchet MS" panose="020B0603020202020204" pitchFamily="34" charset="0"/>
              </a:rPr>
              <a:t>Sacrificial gifts you never offered</a:t>
            </a:r>
          </a:p>
          <a:p>
            <a:pPr marL="0" indent="0">
              <a:lnSpc>
                <a:spcPct val="120000"/>
              </a:lnSpc>
              <a:spcBef>
                <a:spcPts val="0"/>
              </a:spcBef>
              <a:buNone/>
            </a:pPr>
            <a:r>
              <a:rPr lang="en-US" sz="4500" b="1" dirty="0">
                <a:solidFill>
                  <a:schemeClr val="accent1">
                    <a:lumMod val="75000"/>
                  </a:schemeClr>
                </a:solidFill>
                <a:latin typeface="Trebuchet MS" panose="020B0603020202020204" pitchFamily="34" charset="0"/>
              </a:rPr>
              <a:t>Lives you never touched,</a:t>
            </a:r>
          </a:p>
          <a:p>
            <a:pPr marL="0" indent="0">
              <a:lnSpc>
                <a:spcPct val="120000"/>
              </a:lnSpc>
              <a:spcBef>
                <a:spcPts val="0"/>
              </a:spcBef>
              <a:buNone/>
            </a:pPr>
            <a:r>
              <a:rPr lang="en-US" sz="4500" b="1" dirty="0">
                <a:solidFill>
                  <a:schemeClr val="accent1">
                    <a:lumMod val="75000"/>
                  </a:schemeClr>
                </a:solidFill>
                <a:latin typeface="Trebuchet MS" panose="020B0603020202020204" pitchFamily="34" charset="0"/>
              </a:rPr>
              <a:t>And you’re sitting in a recliner with a shriveled soul,</a:t>
            </a:r>
          </a:p>
          <a:p>
            <a:pPr marL="0" indent="0">
              <a:lnSpc>
                <a:spcPct val="120000"/>
              </a:lnSpc>
              <a:spcBef>
                <a:spcPts val="0"/>
              </a:spcBef>
              <a:buNone/>
            </a:pPr>
            <a:r>
              <a:rPr lang="en-US" sz="4500" b="1" dirty="0">
                <a:solidFill>
                  <a:schemeClr val="accent1">
                    <a:lumMod val="75000"/>
                  </a:schemeClr>
                </a:solidFill>
                <a:latin typeface="Trebuchet MS" panose="020B0603020202020204" pitchFamily="34" charset="0"/>
              </a:rPr>
              <a:t>And forgotten dreams,</a:t>
            </a:r>
          </a:p>
          <a:p>
            <a:pPr marL="0" indent="0">
              <a:lnSpc>
                <a:spcPct val="120000"/>
              </a:lnSpc>
              <a:spcBef>
                <a:spcPts val="0"/>
              </a:spcBef>
              <a:buNone/>
            </a:pPr>
            <a:r>
              <a:rPr lang="en-US" sz="4500" b="1" dirty="0">
                <a:solidFill>
                  <a:schemeClr val="accent1">
                    <a:lumMod val="75000"/>
                  </a:schemeClr>
                </a:solidFill>
                <a:latin typeface="Trebuchet MS" panose="020B0603020202020204" pitchFamily="34" charset="0"/>
              </a:rPr>
              <a:t>And you realize there was a world of desperate need,</a:t>
            </a:r>
          </a:p>
          <a:p>
            <a:pPr marL="0" indent="0">
              <a:lnSpc>
                <a:spcPct val="120000"/>
              </a:lnSpc>
              <a:spcBef>
                <a:spcPts val="0"/>
              </a:spcBef>
              <a:buNone/>
            </a:pPr>
            <a:r>
              <a:rPr lang="en-US" sz="4500" b="1" dirty="0">
                <a:solidFill>
                  <a:schemeClr val="accent1">
                    <a:lumMod val="75000"/>
                  </a:schemeClr>
                </a:solidFill>
                <a:latin typeface="Trebuchet MS" panose="020B0603020202020204" pitchFamily="34" charset="0"/>
              </a:rPr>
              <a:t>And a great God calling you to be part of something bigger then yourself –</a:t>
            </a:r>
          </a:p>
          <a:p>
            <a:pPr marL="0" indent="0">
              <a:lnSpc>
                <a:spcPct val="120000"/>
              </a:lnSpc>
              <a:spcBef>
                <a:spcPts val="0"/>
              </a:spcBef>
              <a:buNone/>
            </a:pPr>
            <a:r>
              <a:rPr lang="en-US" sz="4500" b="1" dirty="0">
                <a:solidFill>
                  <a:schemeClr val="accent1">
                    <a:lumMod val="75000"/>
                  </a:schemeClr>
                </a:solidFill>
                <a:latin typeface="Trebuchet MS" panose="020B0603020202020204" pitchFamily="34" charset="0"/>
              </a:rPr>
              <a:t>You see the person you could have become but did not;</a:t>
            </a:r>
          </a:p>
          <a:p>
            <a:pPr marL="0" indent="0">
              <a:lnSpc>
                <a:spcPct val="120000"/>
              </a:lnSpc>
              <a:spcBef>
                <a:spcPts val="0"/>
              </a:spcBef>
              <a:buNone/>
            </a:pPr>
            <a:r>
              <a:rPr lang="en-US" sz="4500" b="1" dirty="0">
                <a:solidFill>
                  <a:schemeClr val="accent1">
                    <a:lumMod val="75000"/>
                  </a:schemeClr>
                </a:solidFill>
                <a:latin typeface="Trebuchet MS" panose="020B0603020202020204" pitchFamily="34" charset="0"/>
              </a:rPr>
              <a:t>You never followed your calling.</a:t>
            </a:r>
          </a:p>
          <a:p>
            <a:pPr marL="0" indent="0">
              <a:lnSpc>
                <a:spcPct val="120000"/>
              </a:lnSpc>
              <a:spcBef>
                <a:spcPts val="0"/>
              </a:spcBef>
              <a:buNone/>
            </a:pPr>
            <a:r>
              <a:rPr lang="en-US" sz="4500" b="1" dirty="0">
                <a:solidFill>
                  <a:schemeClr val="accent1">
                    <a:lumMod val="75000"/>
                  </a:schemeClr>
                </a:solidFill>
                <a:latin typeface="Trebuchet MS" panose="020B0603020202020204" pitchFamily="34" charset="0"/>
              </a:rPr>
              <a:t>You never got out of the boat</a:t>
            </a:r>
          </a:p>
          <a:p>
            <a:pPr marL="0" indent="0">
              <a:lnSpc>
                <a:spcPct val="120000"/>
              </a:lnSpc>
              <a:spcBef>
                <a:spcPts val="0"/>
              </a:spcBef>
              <a:buNone/>
            </a:pPr>
            <a:endParaRPr lang="en-US" sz="4500" b="1" dirty="0">
              <a:solidFill>
                <a:schemeClr val="accent1">
                  <a:lumMod val="75000"/>
                </a:schemeClr>
              </a:solidFill>
              <a:latin typeface="Trebuchet MS" panose="020B0603020202020204" pitchFamily="34" charset="0"/>
            </a:endParaRPr>
          </a:p>
          <a:p>
            <a:pPr marL="0" indent="0">
              <a:lnSpc>
                <a:spcPct val="120000"/>
              </a:lnSpc>
              <a:spcBef>
                <a:spcPts val="0"/>
              </a:spcBef>
              <a:buNone/>
            </a:pPr>
            <a:r>
              <a:rPr lang="en-US" sz="4500" dirty="0"/>
              <a:t> Gregg </a:t>
            </a:r>
            <a:r>
              <a:rPr lang="en-US" sz="4500" dirty="0" err="1"/>
              <a:t>Levoy</a:t>
            </a:r>
            <a:r>
              <a:rPr lang="en-US" sz="4500" dirty="0"/>
              <a:t>, quoted in </a:t>
            </a:r>
            <a:r>
              <a:rPr lang="en-US" sz="4500" i="1" dirty="0"/>
              <a:t>If</a:t>
            </a:r>
            <a:r>
              <a:rPr lang="en-US" sz="4500" dirty="0"/>
              <a:t> </a:t>
            </a:r>
            <a:r>
              <a:rPr lang="en-US" sz="4500" i="1" dirty="0"/>
              <a:t>You Want to Walk on Water, You’ve Got to Get Out of the Boat</a:t>
            </a:r>
            <a:r>
              <a:rPr lang="en-US" sz="4500" dirty="0"/>
              <a:t> by John </a:t>
            </a:r>
            <a:r>
              <a:rPr lang="en-US" sz="4500" dirty="0" err="1"/>
              <a:t>Ortberg</a:t>
            </a:r>
            <a:endParaRPr lang="en-US" sz="4500"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9394" y="5976896"/>
            <a:ext cx="1822606" cy="881104"/>
          </a:xfrm>
          <a:prstGeom prst="rect">
            <a:avLst/>
          </a:prstGeom>
        </p:spPr>
      </p:pic>
    </p:spTree>
    <p:extLst>
      <p:ext uri="{BB962C8B-B14F-4D97-AF65-F5344CB8AC3E}">
        <p14:creationId xmlns:p14="http://schemas.microsoft.com/office/powerpoint/2010/main" val="2929531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Bradley Hand ITC" panose="03070402050302030203" pitchFamily="66" charset="0"/>
              </a:rPr>
              <a:t>The Mission of the Episcopal Church</a:t>
            </a:r>
          </a:p>
        </p:txBody>
      </p:sp>
      <p:sp>
        <p:nvSpPr>
          <p:cNvPr id="3" name="Content Placeholder 2"/>
          <p:cNvSpPr>
            <a:spLocks noGrp="1"/>
          </p:cNvSpPr>
          <p:nvPr>
            <p:ph idx="1"/>
          </p:nvPr>
        </p:nvSpPr>
        <p:spPr/>
        <p:txBody>
          <a:bodyPr/>
          <a:lstStyle/>
          <a:p>
            <a:endParaRPr lang="en-US" dirty="0"/>
          </a:p>
          <a:p>
            <a:endParaRPr lang="en-US" dirty="0"/>
          </a:p>
          <a:p>
            <a:pPr marL="0" indent="0">
              <a:buNone/>
            </a:pPr>
            <a:r>
              <a:rPr lang="en-US" dirty="0"/>
              <a:t>“…To restore all people to unity with God and each other in Christ.”</a:t>
            </a:r>
          </a:p>
          <a:p>
            <a:pPr marL="0" indent="0">
              <a:buNone/>
            </a:pPr>
            <a:r>
              <a:rPr lang="en-US" dirty="0"/>
              <a:t>						     The Catechism, BCP, p. 855</a:t>
            </a: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84555" y="5976896"/>
            <a:ext cx="1822606" cy="881104"/>
          </a:xfrm>
          <a:prstGeom prst="rect">
            <a:avLst/>
          </a:prstGeom>
        </p:spPr>
      </p:pic>
    </p:spTree>
    <p:extLst>
      <p:ext uri="{BB962C8B-B14F-4D97-AF65-F5344CB8AC3E}">
        <p14:creationId xmlns:p14="http://schemas.microsoft.com/office/powerpoint/2010/main" val="26195963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1912</TotalTime>
  <Words>1134</Words>
  <Application>Microsoft Office PowerPoint</Application>
  <PresentationFormat>Widescreen</PresentationFormat>
  <Paragraphs>179</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Arial Rounded MT Bold</vt:lpstr>
      <vt:lpstr>Bradley Hand ITC</vt:lpstr>
      <vt:lpstr>Calibri</vt:lpstr>
      <vt:lpstr>Calibri Light</vt:lpstr>
      <vt:lpstr>Trebuchet MS</vt:lpstr>
      <vt:lpstr>Wingdings</vt:lpstr>
      <vt:lpstr>Office Theme</vt:lpstr>
      <vt:lpstr>PowerPoint Presentation</vt:lpstr>
      <vt:lpstr>Icebreaker Story Sharing</vt:lpstr>
      <vt:lpstr>PowerPoint Presentation</vt:lpstr>
      <vt:lpstr>PowerPoint Presentation</vt:lpstr>
      <vt:lpstr>PowerPoint Presentation</vt:lpstr>
      <vt:lpstr>   Why do you think the Episcopal Church has been reluctant to embrace spiritual gifts?</vt:lpstr>
      <vt:lpstr>PowerPoint Presentation</vt:lpstr>
      <vt:lpstr>The Common Cold of the Soul</vt:lpstr>
      <vt:lpstr>The Mission of the Episcopal Church</vt:lpstr>
      <vt:lpstr>It’s About Relationship</vt:lpstr>
      <vt:lpstr>The Apostle Paul Instructs About the Church…</vt:lpstr>
      <vt:lpstr>Who’s In the Pews?</vt:lpstr>
      <vt:lpstr>   The Apostle Paul Goes On To Say…</vt:lpstr>
      <vt:lpstr>27 Spiritual Gifts from Scripture</vt:lpstr>
      <vt:lpstr>The Body of Christ</vt:lpstr>
      <vt:lpstr>Good Resources for Spiritual Gifts Assessment</vt:lpstr>
      <vt:lpstr>Discovering My Ministry through S.H.A.P.E.</vt:lpstr>
      <vt:lpstr>DISCOVERING HOW GOD HAS SHAPED ME FOR MINISTRY</vt:lpstr>
      <vt:lpstr>MY S.H.A.P.E. WILL DETERMINE MY MINISTRY</vt:lpstr>
      <vt:lpstr>One of the Best Resources…</vt:lpstr>
      <vt:lpstr>Why I Recommend It</vt:lpstr>
      <vt:lpstr>Sample Description</vt:lpstr>
      <vt:lpstr>Why Spiritual Gifts Workshops?</vt:lpstr>
      <vt:lpstr>A Sample Spiritual Gifts Workshop…</vt:lpstr>
      <vt:lpstr>Spiritual Gifts Workshop Outline</vt:lpstr>
      <vt:lpstr>Your Ideas, Questions, Comments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MacGregor</dc:creator>
  <cp:lastModifiedBy>Robert MacGregor</cp:lastModifiedBy>
  <cp:revision>68</cp:revision>
  <cp:lastPrinted>2018-06-10T19:31:52Z</cp:lastPrinted>
  <dcterms:created xsi:type="dcterms:W3CDTF">2018-06-09T14:29:04Z</dcterms:created>
  <dcterms:modified xsi:type="dcterms:W3CDTF">2019-06-11T17:40:44Z</dcterms:modified>
</cp:coreProperties>
</file>